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handoutMasterIdLst>
    <p:handoutMasterId r:id="rId21"/>
  </p:handoutMasterIdLst>
  <p:sldIdLst>
    <p:sldId id="293" r:id="rId2"/>
    <p:sldId id="295" r:id="rId3"/>
    <p:sldId id="296" r:id="rId4"/>
    <p:sldId id="292" r:id="rId5"/>
    <p:sldId id="291" r:id="rId6"/>
    <p:sldId id="266" r:id="rId7"/>
    <p:sldId id="267" r:id="rId8"/>
    <p:sldId id="297" r:id="rId9"/>
    <p:sldId id="298" r:id="rId10"/>
    <p:sldId id="299" r:id="rId11"/>
    <p:sldId id="280" r:id="rId12"/>
    <p:sldId id="258" r:id="rId13"/>
    <p:sldId id="259" r:id="rId14"/>
    <p:sldId id="262" r:id="rId15"/>
    <p:sldId id="263" r:id="rId16"/>
    <p:sldId id="269" r:id="rId17"/>
    <p:sldId id="270" r:id="rId18"/>
    <p:sldId id="271" r:id="rId19"/>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Untitled Section" id="{54F7EF6A-2F12-40F6-B2DF-363C8FDE8C71}">
          <p14:sldIdLst>
            <p14:sldId id="272"/>
            <p14:sldId id="266"/>
            <p14:sldId id="267"/>
            <p14:sldId id="258"/>
            <p14:sldId id="268"/>
            <p14:sldId id="259"/>
            <p14:sldId id="260"/>
            <p14:sldId id="261"/>
            <p14:sldId id="262"/>
            <p14:sldId id="263"/>
            <p14:sldId id="264"/>
            <p14:sldId id="269"/>
            <p14:sldId id="270"/>
            <p14:sldId id="27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68" d="100"/>
          <a:sy n="68" d="100"/>
        </p:scale>
        <p:origin x="-300" y="4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886" y="-72"/>
      </p:cViewPr>
      <p:guideLst>
        <p:guide orient="horz" pos="3132"/>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A542BE21-12AA-4F99-8CF0-503D51625E65}" type="datetimeFigureOut">
              <a:rPr lang="id-ID" smtClean="0"/>
              <a:pPr/>
              <a:t>09/02/2016</a:t>
            </a:fld>
            <a:endParaRPr lang="id-ID"/>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89AA08F4-D665-40A5-AFF3-20866B0EEBDC}" type="slidenum">
              <a:rPr lang="id-ID" smtClean="0"/>
              <a:pPr/>
              <a:t>‹#›</a:t>
            </a:fld>
            <a:endParaRPr lang="id-ID"/>
          </a:p>
        </p:txBody>
      </p:sp>
    </p:spTree>
    <p:extLst>
      <p:ext uri="{BB962C8B-B14F-4D97-AF65-F5344CB8AC3E}">
        <p14:creationId xmlns:p14="http://schemas.microsoft.com/office/powerpoint/2010/main" xmlns="" val="91966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F835BBA3-0C3C-464B-AEF5-67455A5234A1}" type="slidenum">
              <a:rPr lang="id-ID" smtClean="0"/>
              <a:pPr/>
              <a:t>‹#›</a:t>
            </a:fld>
            <a:endParaRPr lang="id-ID"/>
          </a:p>
        </p:txBody>
      </p:sp>
    </p:spTree>
    <p:extLst>
      <p:ext uri="{BB962C8B-B14F-4D97-AF65-F5344CB8AC3E}">
        <p14:creationId xmlns:p14="http://schemas.microsoft.com/office/powerpoint/2010/main" xmlns="" val="2947313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8CBADC-5D6F-4F05-81DD-DC226FE2ED31}" type="datetimeFigureOut">
              <a:rPr lang="id-ID" smtClean="0"/>
              <a:pPr/>
              <a:t>09/02/2016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0F77E2-7331-4AB6-8D0A-7DAEBAD85E5D}"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CBADC-5D6F-4F05-81DD-DC226FE2ED31}" type="datetimeFigureOut">
              <a:rPr lang="id-ID" smtClean="0"/>
              <a:pPr/>
              <a:t>09/02/2016</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0F77E2-7331-4AB6-8D0A-7DAEBAD85E5D}"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gif"/><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gif"/><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416320"/>
          </a:xfrm>
          <a:prstGeom prst="rect">
            <a:avLst/>
          </a:prstGeom>
          <a:noFill/>
        </p:spPr>
        <p:txBody>
          <a:bodyPr wrap="square" rtlCol="0">
            <a:spAutoFit/>
          </a:bodyPr>
          <a:lstStyle/>
          <a:p>
            <a:r>
              <a:rPr lang="id-ID" dirty="0" smtClean="0"/>
              <a:t> </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a:p>
        </p:txBody>
      </p:sp>
      <p:sp>
        <p:nvSpPr>
          <p:cNvPr id="3" name="TextBox 2"/>
          <p:cNvSpPr txBox="1"/>
          <p:nvPr/>
        </p:nvSpPr>
        <p:spPr>
          <a:xfrm>
            <a:off x="0" y="0"/>
            <a:ext cx="9144000" cy="6740307"/>
          </a:xfrm>
          <a:prstGeom prst="rect">
            <a:avLst/>
          </a:prstGeom>
          <a:noFill/>
        </p:spPr>
        <p:txBody>
          <a:bodyPr wrap="square" rtlCol="0">
            <a:spAutoFit/>
          </a:bodyPr>
          <a:lstStyle/>
          <a:p>
            <a:pPr algn="ctr"/>
            <a:r>
              <a:rPr lang="id-ID" sz="2800" b="1" dirty="0" smtClean="0"/>
              <a:t>BAB. I  PENDAHULUAN </a:t>
            </a:r>
            <a:endParaRPr lang="id-ID" sz="2400" b="1" spc="50" dirty="0" smtClean="0">
              <a:ln w="11430"/>
              <a:effectLst>
                <a:outerShdw blurRad="76200" dist="50800" dir="5400000" algn="tl" rotWithShape="0">
                  <a:srgbClr val="000000">
                    <a:alpha val="65000"/>
                  </a:srgbClr>
                </a:outerShdw>
              </a:effectLst>
            </a:endParaRPr>
          </a:p>
          <a:p>
            <a:pPr marL="457200" indent="-457200"/>
            <a:r>
              <a:rPr lang="id-ID" sz="2400" b="1" spc="50" dirty="0" smtClean="0">
                <a:ln w="11430"/>
                <a:effectLst>
                  <a:outerShdw blurRad="76200" dist="50800" dir="5400000" algn="tl" rotWithShape="0">
                    <a:srgbClr val="000000">
                      <a:alpha val="65000"/>
                    </a:srgbClr>
                  </a:outerShdw>
                </a:effectLst>
              </a:rPr>
              <a:t>A.  PENGANTAR KULIAH </a:t>
            </a:r>
          </a:p>
          <a:p>
            <a:pPr marL="457200" indent="-457200"/>
            <a:r>
              <a:rPr lang="id-ID" sz="2400" b="1" spc="50" dirty="0" smtClean="0">
                <a:ln w="11430"/>
                <a:effectLst>
                  <a:outerShdw blurRad="76200" dist="50800" dir="5400000" algn="tl" rotWithShape="0">
                    <a:srgbClr val="000000">
                      <a:alpha val="65000"/>
                    </a:srgbClr>
                  </a:outerShdw>
                </a:effectLst>
              </a:rPr>
              <a:t>B.  KONSEP CUACA DAN IKLIM </a:t>
            </a:r>
          </a:p>
          <a:p>
            <a:endParaRPr lang="id-ID" sz="2000" b="1" spc="50" dirty="0" smtClean="0">
              <a:ln w="11430"/>
              <a:solidFill>
                <a:srgbClr val="FF0000"/>
              </a:solidFill>
              <a:effectLst>
                <a:outerShdw blurRad="76200" dist="50800" dir="5400000" algn="tl" rotWithShape="0">
                  <a:srgbClr val="000000">
                    <a:alpha val="65000"/>
                  </a:srgbClr>
                </a:outerShdw>
              </a:effectLst>
            </a:endParaRPr>
          </a:p>
          <a:p>
            <a:r>
              <a:rPr lang="id-ID" sz="2400" b="1" spc="50" dirty="0" smtClean="0">
                <a:ln w="11430"/>
                <a:solidFill>
                  <a:srgbClr val="0070C0"/>
                </a:solidFill>
                <a:effectLst>
                  <a:outerShdw blurRad="76200" dist="50800" dir="5400000" algn="tl" rotWithShape="0">
                    <a:srgbClr val="000000">
                      <a:alpha val="65000"/>
                    </a:srgbClr>
                  </a:outerShdw>
                </a:effectLst>
              </a:rPr>
              <a:t>A.  PENGANTAR KULIAH   </a:t>
            </a:r>
            <a:endParaRPr lang="id-ID" sz="2000" b="1" spc="50" dirty="0" smtClean="0">
              <a:ln w="11430"/>
              <a:solidFill>
                <a:srgbClr val="FF0000"/>
              </a:solidFill>
              <a:effectLst>
                <a:outerShdw blurRad="76200" dist="50800" dir="5400000" algn="tl" rotWithShape="0">
                  <a:srgbClr val="000000">
                    <a:alpha val="65000"/>
                  </a:srgbClr>
                </a:outerShdw>
              </a:effectLst>
            </a:endParaRPr>
          </a:p>
          <a:p>
            <a:r>
              <a:rPr lang="id-ID" sz="2400" b="1" spc="50" dirty="0" smtClean="0">
                <a:ln w="11430"/>
                <a:solidFill>
                  <a:srgbClr val="FF0000"/>
                </a:solidFill>
                <a:effectLst>
                  <a:outerShdw blurRad="76200" dist="50800" dir="5400000" algn="tl" rotWithShape="0">
                    <a:srgbClr val="000000">
                      <a:alpha val="65000"/>
                    </a:srgbClr>
                  </a:outerShdw>
                </a:effectLst>
              </a:rPr>
              <a:t>1.  Umum</a:t>
            </a:r>
          </a:p>
          <a:p>
            <a:pPr algn="just"/>
            <a:r>
              <a:rPr lang="id-ID" sz="2000" b="1" spc="50" dirty="0" smtClean="0">
                <a:ln w="11430"/>
                <a:effectLst>
                  <a:outerShdw blurRad="76200" dist="50800" dir="5400000" algn="tl" rotWithShape="0">
                    <a:srgbClr val="000000">
                      <a:alpha val="65000"/>
                    </a:srgbClr>
                  </a:outerShdw>
                </a:effectLst>
              </a:rPr>
              <a:t>Agroklimatologi (AGT-301), merupakan mata kuliah wajib bagi mahasiswa PS.Agroekoteknologi, Jurusan  BDP; Jurusan Kehutanan  (SM Ganjil); Jurusan Sosek (SM Genap) Faperta UNIB,  kredit   semester 3 (2-1)</a:t>
            </a:r>
          </a:p>
          <a:p>
            <a:pPr marL="342900" indent="-342900"/>
            <a:r>
              <a:rPr lang="id-ID" sz="2400" b="1" spc="50" dirty="0" smtClean="0">
                <a:ln w="11430"/>
                <a:solidFill>
                  <a:srgbClr val="FF0000"/>
                </a:solidFill>
                <a:effectLst>
                  <a:outerShdw blurRad="76200" dist="50800" dir="5400000" algn="tl" rotWithShape="0">
                    <a:srgbClr val="000000">
                      <a:alpha val="65000"/>
                    </a:srgbClr>
                  </a:outerShdw>
                </a:effectLst>
              </a:rPr>
              <a:t>2.  Dosen </a:t>
            </a:r>
          </a:p>
          <a:p>
            <a:pPr>
              <a:buFont typeface="Wingdings" pitchFamily="2" charset="2"/>
              <a:buChar char="§"/>
            </a:pPr>
            <a:r>
              <a:rPr lang="id-ID" sz="2000" b="1" spc="50" dirty="0" smtClean="0">
                <a:ln w="11430"/>
                <a:effectLst>
                  <a:outerShdw blurRad="76200" dist="50800" dir="5400000" algn="tl" rotWithShape="0">
                    <a:srgbClr val="000000">
                      <a:alpha val="65000"/>
                    </a:srgbClr>
                  </a:outerShdw>
                </a:effectLst>
              </a:rPr>
              <a:t> Prof. Dr. Ir. Priyono Prawito, MSc. (Koordinator)</a:t>
            </a:r>
          </a:p>
          <a:p>
            <a:pPr>
              <a:buFont typeface="Wingdings" pitchFamily="2" charset="2"/>
              <a:buChar char="§"/>
            </a:pPr>
            <a:r>
              <a:rPr lang="id-ID" sz="2000" b="1" spc="50" dirty="0" smtClean="0">
                <a:ln w="11430"/>
                <a:effectLst>
                  <a:outerShdw blurRad="76200" dist="50800" dir="5400000" algn="tl" rotWithShape="0">
                    <a:srgbClr val="000000">
                      <a:alpha val="65000"/>
                    </a:srgbClr>
                  </a:outerShdw>
                </a:effectLst>
              </a:rPr>
              <a:t> Ir. Busri Saleh, SU; Ir. Heru Widiyono, MS</a:t>
            </a:r>
          </a:p>
          <a:p>
            <a:pPr>
              <a:buFont typeface="Wingdings" pitchFamily="2" charset="2"/>
              <a:buChar char="§"/>
            </a:pPr>
            <a:r>
              <a:rPr lang="id-ID" sz="2000" b="1" spc="50" dirty="0" smtClean="0">
                <a:ln w="11430"/>
                <a:effectLst>
                  <a:outerShdw blurRad="76200" dist="50800" dir="5400000" algn="tl" rotWithShape="0">
                    <a:srgbClr val="000000">
                      <a:alpha val="65000"/>
                    </a:srgbClr>
                  </a:outerShdw>
                </a:effectLst>
              </a:rPr>
              <a:t> Dr. Ir. Sigit Sudjatmiko, MSc</a:t>
            </a:r>
          </a:p>
          <a:p>
            <a:r>
              <a:rPr lang="id-ID" sz="2400" b="1" spc="50" dirty="0" smtClean="0">
                <a:ln w="11430"/>
                <a:solidFill>
                  <a:srgbClr val="FF0000"/>
                </a:solidFill>
                <a:effectLst>
                  <a:outerShdw blurRad="76200" dist="50800" dir="5400000" algn="tl" rotWithShape="0">
                    <a:srgbClr val="000000">
                      <a:alpha val="65000"/>
                    </a:srgbClr>
                  </a:outerShdw>
                </a:effectLst>
              </a:rPr>
              <a:t>3. Kontrak belajar </a:t>
            </a:r>
          </a:p>
          <a:p>
            <a:pPr algn="just">
              <a:buFont typeface="Wingdings" pitchFamily="2" charset="2"/>
              <a:buChar char="§"/>
            </a:pPr>
            <a:r>
              <a:rPr lang="id-ID" sz="2000" b="1" spc="50" dirty="0" smtClean="0">
                <a:ln w="11430"/>
                <a:effectLst>
                  <a:outerShdw blurRad="76200" dist="50800" dir="5400000" algn="tl" rotWithShape="0">
                    <a:srgbClr val="000000">
                      <a:alpha val="65000"/>
                    </a:srgbClr>
                  </a:outerShdw>
                </a:effectLst>
              </a:rPr>
              <a:t>  Tata tertip, disiplin, pendidikan karakter</a:t>
            </a:r>
          </a:p>
          <a:p>
            <a:pPr algn="just">
              <a:buFont typeface="Wingdings" pitchFamily="2" charset="2"/>
              <a:buChar char="§"/>
            </a:pPr>
            <a:r>
              <a:rPr lang="id-ID" sz="2000" b="1" spc="50" dirty="0" smtClean="0">
                <a:ln w="11430"/>
                <a:effectLst>
                  <a:outerShdw blurRad="76200" dist="50800" dir="5400000" algn="tl" rotWithShape="0">
                    <a:srgbClr val="000000">
                      <a:alpha val="65000"/>
                    </a:srgbClr>
                  </a:outerShdw>
                </a:effectLst>
              </a:rPr>
              <a:t>  Tugas, quiz, Praktikum, UTS 30 %, UAS 30 %, Prakt 25  %, Tugas+ Quiz 15 %</a:t>
            </a:r>
          </a:p>
          <a:p>
            <a:pPr algn="just">
              <a:buFont typeface="Wingdings" pitchFamily="2" charset="2"/>
              <a:buChar char="§"/>
            </a:pPr>
            <a:r>
              <a:rPr lang="id-ID" sz="2000" b="1" spc="50" dirty="0" smtClean="0">
                <a:ln w="11430"/>
                <a:effectLst>
                  <a:outerShdw blurRad="76200" dist="50800" dir="5400000" algn="tl" rotWithShape="0">
                    <a:srgbClr val="000000">
                      <a:alpha val="65000"/>
                    </a:srgbClr>
                  </a:outerShdw>
                </a:effectLst>
              </a:rPr>
              <a:t>  Frekuensi kehadiran kuliah :  ˃80 %, ˂ 80 % tidak boleh ikut UTS atau UAS</a:t>
            </a:r>
          </a:p>
          <a:p>
            <a:pPr algn="just">
              <a:buFont typeface="Wingdings" pitchFamily="2" charset="2"/>
              <a:buChar char="§"/>
            </a:pPr>
            <a:r>
              <a:rPr lang="id-ID" sz="2000" b="1" spc="50" dirty="0" smtClean="0">
                <a:ln w="11430"/>
                <a:effectLst>
                  <a:outerShdw blurRad="76200" dist="50800" dir="5400000" algn="tl" rotWithShape="0">
                    <a:srgbClr val="000000">
                      <a:alpha val="65000"/>
                    </a:srgbClr>
                  </a:outerShdw>
                </a:effectLst>
              </a:rPr>
              <a:t>  Kehadiran kuliah harian : ˃ 15 menit dosen tidak datang berarti tidak kuliah</a:t>
            </a:r>
          </a:p>
          <a:p>
            <a:pPr algn="just"/>
            <a:r>
              <a:rPr lang="id-ID" sz="2000" b="1" spc="50" dirty="0" smtClean="0">
                <a:ln w="11430"/>
                <a:effectLst>
                  <a:outerShdw blurRad="76200" dist="50800" dir="5400000" algn="tl" rotWithShape="0">
                    <a:srgbClr val="000000">
                      <a:alpha val="65000"/>
                    </a:srgbClr>
                  </a:outerShdw>
                </a:effectLst>
              </a:rPr>
              <a:t>   diganti hari lain,  ˃ 15 menit mahasiswa datang tidak boleh masuk kelas</a:t>
            </a:r>
          </a:p>
          <a:p>
            <a:pPr algn="just">
              <a:buFont typeface="Wingdings" pitchFamily="2" charset="2"/>
              <a:buChar char="§"/>
            </a:pPr>
            <a:r>
              <a:rPr lang="id-ID" sz="2000" b="1" spc="50" dirty="0" smtClean="0">
                <a:ln w="11430"/>
                <a:effectLst>
                  <a:outerShdw blurRad="76200" dist="50800" dir="5400000" algn="tl" rotWithShape="0">
                    <a:srgbClr val="000000">
                      <a:alpha val="65000"/>
                    </a:srgbClr>
                  </a:outerShdw>
                </a:effectLst>
              </a:rPr>
              <a:t>  Tidak kuliah bikin surat izin. Pakaian sopan, pakai sepatu, jangan pakai sandal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571480"/>
          <a:ext cx="3286114" cy="5090160"/>
        </p:xfrm>
        <a:graphic>
          <a:graphicData uri="http://schemas.openxmlformats.org/drawingml/2006/table">
            <a:tbl>
              <a:tblPr firstRow="1" bandRow="1">
                <a:tableStyleId>{5C22544A-7EE6-4342-B048-85BDC9FD1C3A}</a:tableStyleId>
              </a:tblPr>
              <a:tblGrid>
                <a:gridCol w="3286114"/>
              </a:tblGrid>
              <a:tr h="370840">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id-ID" sz="2000" dirty="0" smtClean="0"/>
                        <a:t> 1. Radiasi surya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3540">
                <a:tc>
                  <a:txBody>
                    <a:bodyPr/>
                    <a:lstStyle/>
                    <a:p>
                      <a:pPr>
                        <a:lnSpc>
                          <a:spcPct val="150000"/>
                        </a:lnSpc>
                      </a:pPr>
                      <a:r>
                        <a:rPr lang="id-ID" sz="2000" b="1" dirty="0" smtClean="0"/>
                        <a:t>2. Lintang bumi   </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nSpc>
                          <a:spcPct val="150000"/>
                        </a:lnSpc>
                      </a:pPr>
                      <a:r>
                        <a:rPr lang="id-ID" sz="2000" b="1" dirty="0" smtClean="0"/>
                        <a:t>3. Tinggi tempat </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nSpc>
                          <a:spcPct val="150000"/>
                        </a:lnSpc>
                      </a:pPr>
                      <a:r>
                        <a:rPr lang="id-ID" sz="2000" b="1" dirty="0" smtClean="0"/>
                        <a:t>4. Daratan</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8646">
                <a:tc>
                  <a:txBody>
                    <a:bodyPr/>
                    <a:lstStyle/>
                    <a:p>
                      <a:pPr>
                        <a:lnSpc>
                          <a:spcPct val="150000"/>
                        </a:lnSpc>
                      </a:pPr>
                      <a:r>
                        <a:rPr lang="id-ID" sz="2000" b="1" dirty="0" smtClean="0"/>
                        <a:t>5. Lautan</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nSpc>
                          <a:spcPct val="150000"/>
                        </a:lnSpc>
                      </a:pPr>
                      <a:r>
                        <a:rPr lang="id-ID" sz="2000" b="1" dirty="0" smtClean="0"/>
                        <a:t>6. Aliran massa udara</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4042">
                <a:tc>
                  <a:txBody>
                    <a:bodyPr/>
                    <a:lstStyle/>
                    <a:p>
                      <a:pPr>
                        <a:lnSpc>
                          <a:spcPct val="150000"/>
                        </a:lnSpc>
                      </a:pPr>
                      <a:r>
                        <a:rPr lang="id-ID" sz="2000" b="1" dirty="0" smtClean="0"/>
                        <a:t>7. Pegunungan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nSpc>
                          <a:spcPct val="150000"/>
                        </a:lnSpc>
                      </a:pPr>
                      <a:r>
                        <a:rPr lang="id-ID" sz="2000" b="1" dirty="0" smtClean="0"/>
                        <a:t>8. Arus laut</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nSpc>
                          <a:spcPct val="100000"/>
                        </a:lnSpc>
                      </a:pPr>
                      <a:r>
                        <a:rPr lang="id-ID" sz="2000" b="1" dirty="0" smtClean="0"/>
                        <a:t>9. Unsur iklim:</a:t>
                      </a:r>
                      <a:r>
                        <a:rPr lang="id-ID" sz="2000" b="1" baseline="0" dirty="0" smtClean="0"/>
                        <a:t> radiasi,   </a:t>
                      </a:r>
                    </a:p>
                    <a:p>
                      <a:pPr>
                        <a:lnSpc>
                          <a:spcPct val="100000"/>
                        </a:lnSpc>
                      </a:pPr>
                      <a:r>
                        <a:rPr lang="id-ID" sz="2000" b="1" baseline="0" dirty="0" smtClean="0"/>
                        <a:t>    suhu,  tekanan, angin</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4" name="Table 3"/>
          <p:cNvGraphicFramePr>
            <a:graphicFrameLocks noGrp="1"/>
          </p:cNvGraphicFramePr>
          <p:nvPr/>
        </p:nvGraphicFramePr>
        <p:xfrm>
          <a:off x="4071934" y="571480"/>
          <a:ext cx="2786083" cy="4462243"/>
        </p:xfrm>
        <a:graphic>
          <a:graphicData uri="http://schemas.openxmlformats.org/drawingml/2006/table">
            <a:tbl>
              <a:tblPr firstRow="1" bandRow="1">
                <a:tableStyleId>{5C22544A-7EE6-4342-B048-85BDC9FD1C3A}</a:tableStyleId>
              </a:tblPr>
              <a:tblGrid>
                <a:gridCol w="2786083"/>
              </a:tblGrid>
              <a:tr h="562487">
                <a:tc>
                  <a:txBody>
                    <a:bodyPr/>
                    <a:lstStyle/>
                    <a:p>
                      <a:pPr algn="just">
                        <a:lnSpc>
                          <a:spcPct val="150000"/>
                        </a:lnSpc>
                      </a:pPr>
                      <a:r>
                        <a:rPr lang="id-ID" sz="2000" dirty="0" smtClean="0"/>
                        <a:t>1. Radiasi yang diterima</a:t>
                      </a:r>
                      <a:endParaRPr lang="id-ID"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2487">
                <a:tc>
                  <a:txBody>
                    <a:bodyPr/>
                    <a:lstStyle/>
                    <a:p>
                      <a:pPr algn="just">
                        <a:lnSpc>
                          <a:spcPct val="150000"/>
                        </a:lnSpc>
                      </a:pPr>
                      <a:r>
                        <a:rPr lang="id-ID" sz="2000" b="1" dirty="0" smtClean="0"/>
                        <a:t>2. Suhu</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755">
                <a:tc>
                  <a:txBody>
                    <a:bodyPr/>
                    <a:lstStyle/>
                    <a:p>
                      <a:pPr algn="just">
                        <a:lnSpc>
                          <a:spcPct val="150000"/>
                        </a:lnSpc>
                      </a:pPr>
                      <a:r>
                        <a:rPr lang="id-ID" sz="2000" b="1" dirty="0" smtClean="0"/>
                        <a:t>3. Kelembaban</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7000">
                <a:tc>
                  <a:txBody>
                    <a:bodyPr/>
                    <a:lstStyle/>
                    <a:p>
                      <a:pPr algn="just">
                        <a:lnSpc>
                          <a:spcPct val="150000"/>
                        </a:lnSpc>
                      </a:pPr>
                      <a:r>
                        <a:rPr lang="id-ID" sz="2000" b="1" dirty="0" smtClean="0"/>
                        <a:t>4.</a:t>
                      </a:r>
                      <a:r>
                        <a:rPr lang="id-ID" sz="2000" b="1" baseline="0" dirty="0" smtClean="0"/>
                        <a:t> Tekanan</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9997">
                <a:tc>
                  <a:txBody>
                    <a:bodyPr/>
                    <a:lstStyle/>
                    <a:p>
                      <a:pPr algn="just">
                        <a:lnSpc>
                          <a:spcPct val="150000"/>
                        </a:lnSpc>
                      </a:pPr>
                      <a:r>
                        <a:rPr lang="id-ID" sz="2000" b="1" dirty="0" smtClean="0"/>
                        <a:t>5. angin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5018">
                <a:tc>
                  <a:txBody>
                    <a:bodyPr/>
                    <a:lstStyle/>
                    <a:p>
                      <a:pPr algn="just">
                        <a:lnSpc>
                          <a:spcPct val="150000"/>
                        </a:lnSpc>
                      </a:pPr>
                      <a:r>
                        <a:rPr lang="id-ID" sz="2000" b="1" dirty="0" smtClean="0"/>
                        <a:t>6. Evaporasi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2487">
                <a:tc>
                  <a:txBody>
                    <a:bodyPr/>
                    <a:lstStyle/>
                    <a:p>
                      <a:pPr algn="just">
                        <a:lnSpc>
                          <a:spcPct val="150000"/>
                        </a:lnSpc>
                      </a:pPr>
                      <a:r>
                        <a:rPr lang="id-ID" sz="2000" b="1" dirty="0" smtClean="0"/>
                        <a:t>7. Hujan</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2487">
                <a:tc>
                  <a:txBody>
                    <a:bodyPr/>
                    <a:lstStyle/>
                    <a:p>
                      <a:pPr algn="just">
                        <a:lnSpc>
                          <a:spcPct val="150000"/>
                        </a:lnSpc>
                      </a:pPr>
                      <a:r>
                        <a:rPr lang="id-ID" sz="2000" b="1" dirty="0" smtClean="0"/>
                        <a:t>8. Suhu tanah </a:t>
                      </a:r>
                      <a:endParaRPr lang="id-ID"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4"/>
          <p:cNvSpPr/>
          <p:nvPr/>
        </p:nvSpPr>
        <p:spPr>
          <a:xfrm>
            <a:off x="0" y="0"/>
            <a:ext cx="5572132" cy="400110"/>
          </a:xfrm>
          <a:prstGeom prst="rect">
            <a:avLst/>
          </a:prstGeom>
        </p:spPr>
        <p:txBody>
          <a:bodyPr wrap="square">
            <a:spAutoFit/>
          </a:bodyPr>
          <a:lstStyle/>
          <a:p>
            <a:pPr algn="just"/>
            <a:r>
              <a:rPr lang="id-ID" sz="2000" b="1" dirty="0" smtClean="0"/>
              <a:t>Skema  mekanisme pembentukan cuaca dan iklim    </a:t>
            </a:r>
          </a:p>
        </p:txBody>
      </p:sp>
      <p:sp>
        <p:nvSpPr>
          <p:cNvPr id="6" name="Right Arrow 5"/>
          <p:cNvSpPr/>
          <p:nvPr/>
        </p:nvSpPr>
        <p:spPr>
          <a:xfrm>
            <a:off x="3286116" y="2571744"/>
            <a:ext cx="785818" cy="571504"/>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just"/>
            <a:endParaRPr lang="id-ID" dirty="0"/>
          </a:p>
        </p:txBody>
      </p:sp>
      <p:sp>
        <p:nvSpPr>
          <p:cNvPr id="7" name="Rectangle 6"/>
          <p:cNvSpPr/>
          <p:nvPr/>
        </p:nvSpPr>
        <p:spPr>
          <a:xfrm>
            <a:off x="7572396" y="2571744"/>
            <a:ext cx="1571604" cy="70788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id-ID" sz="2000" b="1" dirty="0" smtClean="0"/>
              <a:t>Tipe </a:t>
            </a:r>
          </a:p>
          <a:p>
            <a:r>
              <a:rPr lang="id-ID" sz="2000" b="1" dirty="0" smtClean="0"/>
              <a:t>Cuaca/Iklim</a:t>
            </a:r>
          </a:p>
        </p:txBody>
      </p:sp>
      <p:sp>
        <p:nvSpPr>
          <p:cNvPr id="8" name="Right Arrow 7"/>
          <p:cNvSpPr/>
          <p:nvPr/>
        </p:nvSpPr>
        <p:spPr>
          <a:xfrm>
            <a:off x="6858016" y="2571744"/>
            <a:ext cx="714380" cy="571504"/>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just"/>
            <a:endParaRPr lang="id-ID" dirty="0"/>
          </a:p>
        </p:txBody>
      </p:sp>
      <p:sp>
        <p:nvSpPr>
          <p:cNvPr id="9" name="Rectangle 8"/>
          <p:cNvSpPr/>
          <p:nvPr/>
        </p:nvSpPr>
        <p:spPr>
          <a:xfrm>
            <a:off x="0" y="6000768"/>
            <a:ext cx="3357554" cy="70788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indent="-342900">
              <a:buAutoNum type="alphaUcPeriod"/>
            </a:pPr>
            <a:r>
              <a:rPr lang="id-ID" sz="2000" b="1" dirty="0" smtClean="0"/>
              <a:t>Mengendalikan</a:t>
            </a:r>
          </a:p>
          <a:p>
            <a:pPr marL="342900" indent="-342900"/>
            <a:r>
              <a:rPr lang="id-ID" sz="2000" b="1" dirty="0" smtClean="0"/>
              <a:t>     (Faktor : Cuaca/Iklim</a:t>
            </a:r>
            <a:endParaRPr lang="id-ID" sz="2000" dirty="0"/>
          </a:p>
        </p:txBody>
      </p:sp>
      <p:sp>
        <p:nvSpPr>
          <p:cNvPr id="10" name="Rectangle 9"/>
          <p:cNvSpPr/>
          <p:nvPr/>
        </p:nvSpPr>
        <p:spPr>
          <a:xfrm>
            <a:off x="3643306" y="6000768"/>
            <a:ext cx="3286148" cy="70788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id-ID" sz="2000" b="1" dirty="0" smtClean="0"/>
              <a:t> B. Dikendalikan</a:t>
            </a:r>
          </a:p>
          <a:p>
            <a:pPr algn="just"/>
            <a:r>
              <a:rPr lang="id-ID" sz="2000" b="1" dirty="0" smtClean="0"/>
              <a:t>    (Unsur : Cuaca/Iklim)</a:t>
            </a:r>
          </a:p>
        </p:txBody>
      </p:sp>
      <p:sp>
        <p:nvSpPr>
          <p:cNvPr id="11" name="Rectangle 10"/>
          <p:cNvSpPr/>
          <p:nvPr/>
        </p:nvSpPr>
        <p:spPr>
          <a:xfrm>
            <a:off x="7215206" y="6000768"/>
            <a:ext cx="1785950" cy="70788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id-ID" sz="2000" b="1" dirty="0" smtClean="0"/>
              <a:t>C. Hasil</a:t>
            </a:r>
          </a:p>
          <a:p>
            <a:r>
              <a:rPr lang="id-ID" sz="2000" b="1" dirty="0" smtClean="0"/>
              <a:t>(Cuaca/Iklim)</a:t>
            </a:r>
            <a:endParaRPr lang="id-ID" sz="2000" b="1" dirty="0"/>
          </a:p>
        </p:txBody>
      </p:sp>
      <p:cxnSp>
        <p:nvCxnSpPr>
          <p:cNvPr id="13" name="Straight Arrow Connector 12"/>
          <p:cNvCxnSpPr/>
          <p:nvPr/>
        </p:nvCxnSpPr>
        <p:spPr>
          <a:xfrm rot="5400000" flipH="1" flipV="1">
            <a:off x="1250133" y="5821379"/>
            <a:ext cx="214314"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a:stCxn id="10" idx="0"/>
          </p:cNvCxnSpPr>
          <p:nvPr/>
        </p:nvCxnSpPr>
        <p:spPr>
          <a:xfrm rot="5400000" flipH="1" flipV="1">
            <a:off x="4857752" y="5572140"/>
            <a:ext cx="857256"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a:stCxn id="9" idx="3"/>
            <a:endCxn id="10" idx="1"/>
          </p:cNvCxnSpPr>
          <p:nvPr/>
        </p:nvCxnSpPr>
        <p:spPr>
          <a:xfrm>
            <a:off x="3357554" y="6354711"/>
            <a:ext cx="28575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9" name="Straight Arrow Connector 18"/>
          <p:cNvCxnSpPr>
            <a:stCxn id="10" idx="3"/>
            <a:endCxn id="11" idx="1"/>
          </p:cNvCxnSpPr>
          <p:nvPr/>
        </p:nvCxnSpPr>
        <p:spPr>
          <a:xfrm>
            <a:off x="6929454" y="6354711"/>
            <a:ext cx="28575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018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id-ID" sz="2400" b="1" dirty="0" smtClean="0">
                <a:solidFill>
                  <a:schemeClr val="tx1"/>
                </a:solidFill>
              </a:rPr>
              <a:t>3. Sejarah</a:t>
            </a:r>
            <a:endParaRPr lang="id-ID" sz="2800" b="1" dirty="0" smtClean="0">
              <a:solidFill>
                <a:schemeClr val="tx1"/>
              </a:solidFill>
            </a:endParaRPr>
          </a:p>
          <a:p>
            <a:pPr algn="just"/>
            <a:r>
              <a:rPr lang="id-ID" sz="2400" b="1" dirty="0" smtClean="0">
                <a:solidFill>
                  <a:schemeClr val="tx1"/>
                </a:solidFill>
              </a:rPr>
              <a:t>a. Zaman purba (400 SM)</a:t>
            </a:r>
          </a:p>
          <a:p>
            <a:pPr algn="just"/>
            <a:r>
              <a:rPr lang="id-ID" sz="2000" b="1" dirty="0" smtClean="0"/>
              <a:t>Masyarakat masih primitif, merasakan fenomena di atmosfer, tapi tidak bisa menjelaskan secara logika ,  nama-nama unsur  iklim  mereka interpretasikan dalam bentuk dewa,seperti  </a:t>
            </a:r>
            <a:r>
              <a:rPr lang="id-ID" sz="2000" b="1" dirty="0" smtClean="0">
                <a:solidFill>
                  <a:srgbClr val="FF0000"/>
                </a:solidFill>
              </a:rPr>
              <a:t>Dewa Boreas </a:t>
            </a:r>
            <a:r>
              <a:rPr lang="id-ID" sz="2000" b="1" dirty="0" smtClean="0"/>
              <a:t>= dewa angin </a:t>
            </a:r>
            <a:r>
              <a:rPr lang="id-ID" sz="2000" b="1" dirty="0" smtClean="0">
                <a:solidFill>
                  <a:srgbClr val="FF0000"/>
                </a:solidFill>
              </a:rPr>
              <a:t>Yunani,</a:t>
            </a:r>
            <a:r>
              <a:rPr lang="id-ID" sz="2000" b="1" dirty="0" smtClean="0"/>
              <a:t> </a:t>
            </a:r>
            <a:r>
              <a:rPr lang="id-ID" sz="2000" b="1" dirty="0" smtClean="0">
                <a:solidFill>
                  <a:srgbClr val="FF0000"/>
                </a:solidFill>
              </a:rPr>
              <a:t>Dewa Ra </a:t>
            </a:r>
            <a:r>
              <a:rPr lang="id-ID" sz="2000" b="1" dirty="0" smtClean="0"/>
              <a:t>=  dewa  matahari, (</a:t>
            </a:r>
            <a:r>
              <a:rPr lang="id-ID" sz="2000" b="1" dirty="0" smtClean="0">
                <a:solidFill>
                  <a:srgbClr val="FF0000"/>
                </a:solidFill>
              </a:rPr>
              <a:t>Mesir</a:t>
            </a:r>
            <a:r>
              <a:rPr lang="id-ID" sz="2000" b="1" dirty="0" smtClean="0"/>
              <a:t>), Batara Surya = dewas pengatur  Matahari (Jawa), </a:t>
            </a:r>
            <a:r>
              <a:rPr lang="id-ID" sz="2000" b="1" dirty="0" smtClean="0">
                <a:solidFill>
                  <a:srgbClr val="FF0000"/>
                </a:solidFill>
              </a:rPr>
              <a:t>Yupiter Pluvius </a:t>
            </a:r>
            <a:r>
              <a:rPr lang="id-ID" sz="2000" b="1" dirty="0" smtClean="0"/>
              <a:t>= dewa hujan (</a:t>
            </a:r>
            <a:r>
              <a:rPr lang="id-ID" sz="2000" b="1" dirty="0" smtClean="0">
                <a:solidFill>
                  <a:srgbClr val="FF0000"/>
                </a:solidFill>
              </a:rPr>
              <a:t>Yunani)</a:t>
            </a:r>
            <a:r>
              <a:rPr lang="id-ID" sz="2000" b="1" dirty="0" smtClean="0"/>
              <a:t>, </a:t>
            </a:r>
            <a:r>
              <a:rPr lang="id-ID" sz="2000" b="1" dirty="0" smtClean="0">
                <a:solidFill>
                  <a:srgbClr val="FF0000"/>
                </a:solidFill>
              </a:rPr>
              <a:t>Batara Nerada </a:t>
            </a:r>
            <a:r>
              <a:rPr lang="id-ID" sz="2000" b="1" dirty="0" smtClean="0"/>
              <a:t>= dewa hujan (</a:t>
            </a:r>
            <a:r>
              <a:rPr lang="id-ID" sz="2000" b="1" dirty="0" smtClean="0">
                <a:solidFill>
                  <a:srgbClr val="FF0000"/>
                </a:solidFill>
              </a:rPr>
              <a:t>Jawa</a:t>
            </a:r>
            <a:r>
              <a:rPr lang="id-ID" sz="2000" b="1" dirty="0" smtClean="0"/>
              <a:t>)  </a:t>
            </a:r>
          </a:p>
          <a:p>
            <a:pPr algn="just"/>
            <a:endParaRPr lang="id-ID" sz="2400" b="1" dirty="0" smtClean="0">
              <a:solidFill>
                <a:schemeClr val="tx1"/>
              </a:solidFill>
            </a:endParaRPr>
          </a:p>
          <a:p>
            <a:pPr marL="342900" indent="-342900" algn="just"/>
            <a:r>
              <a:rPr lang="id-ID" sz="2400" b="1" dirty="0" smtClean="0">
                <a:solidFill>
                  <a:schemeClr val="tx1"/>
                </a:solidFill>
              </a:rPr>
              <a:t>b. Zaman   pertengahan (400 SM – 1600 M)</a:t>
            </a:r>
          </a:p>
          <a:p>
            <a:pPr algn="just"/>
            <a:r>
              <a:rPr lang="id-ID" sz="2000" b="1" dirty="0" smtClean="0"/>
              <a:t>Pada jaman ini  orang sudah menggunakan logika dan ketajaman observasi dalam menginterpretasikan tentang  cuaca dan iklim.  Orang yang menaruh minat besar mempenjari cuaca dan iklim adalah orang Yunani,  istilah yang paling melekat bagi masayarakat saat ini adalah  </a:t>
            </a:r>
            <a:r>
              <a:rPr lang="id-ID" sz="2000" b="1" dirty="0" smtClean="0">
                <a:solidFill>
                  <a:srgbClr val="FF0000"/>
                </a:solidFill>
              </a:rPr>
              <a:t>Meteorology</a:t>
            </a:r>
            <a:r>
              <a:rPr lang="id-ID" sz="2000" b="1" dirty="0" smtClean="0"/>
              <a:t> dan </a:t>
            </a:r>
            <a:r>
              <a:rPr lang="id-ID" sz="2000" b="1" dirty="0" smtClean="0">
                <a:solidFill>
                  <a:srgbClr val="FF0000"/>
                </a:solidFill>
              </a:rPr>
              <a:t>Climatology</a:t>
            </a:r>
            <a:r>
              <a:rPr lang="id-ID" sz="2000" b="1" dirty="0" smtClean="0"/>
              <a:t> berasal dari bhs. Yunani.</a:t>
            </a:r>
          </a:p>
          <a:p>
            <a:pPr algn="just"/>
            <a:endParaRPr lang="id-ID" sz="2000" b="1" dirty="0" smtClean="0"/>
          </a:p>
          <a:p>
            <a:pPr algn="just"/>
            <a:r>
              <a:rPr lang="id-ID" sz="2000" b="1" dirty="0" smtClean="0"/>
              <a:t>Buku </a:t>
            </a:r>
            <a:r>
              <a:rPr lang="id-ID" sz="2000" b="1" dirty="0" smtClean="0">
                <a:solidFill>
                  <a:srgbClr val="FF0000"/>
                </a:solidFill>
              </a:rPr>
              <a:t>Air, Water, and Place </a:t>
            </a:r>
            <a:r>
              <a:rPr lang="id-ID" sz="2000" b="1" dirty="0" smtClean="0"/>
              <a:t>ditulis  oleh </a:t>
            </a:r>
            <a:r>
              <a:rPr lang="id-ID" sz="2000" b="1" dirty="0" smtClean="0">
                <a:solidFill>
                  <a:srgbClr val="FF0000"/>
                </a:solidFill>
              </a:rPr>
              <a:t>Hippocrates (400 SM), Meteorological </a:t>
            </a:r>
            <a:r>
              <a:rPr lang="id-ID" sz="2000" b="1" dirty="0" smtClean="0"/>
              <a:t>ditulis oleh </a:t>
            </a:r>
            <a:r>
              <a:rPr lang="id-ID" sz="2000" b="1" dirty="0" smtClean="0">
                <a:solidFill>
                  <a:srgbClr val="FF0000"/>
                </a:solidFill>
              </a:rPr>
              <a:t>Aristoteles (350 SM).  Permaides</a:t>
            </a:r>
            <a:r>
              <a:rPr lang="id-ID" sz="2000" b="1" dirty="0" smtClean="0"/>
              <a:t> membagi zone iklim bumi berdasarkan intensitas radiasi matahari dan lintang bumi  menjadi 5 zone, yaitu: 1 Z. Iklim panas (Tropika), 2 Zone sedang (Utara, Selatan), 2 zone kutub (Utara, Selatan)</a:t>
            </a:r>
          </a:p>
          <a:p>
            <a:pPr algn="just"/>
            <a:endParaRPr lang="id-ID" sz="2000" b="1" dirty="0" smtClean="0"/>
          </a:p>
          <a:p>
            <a:pPr algn="just"/>
            <a:endParaRPr lang="id-ID" sz="2000" b="1" dirty="0" smtClean="0"/>
          </a:p>
          <a:p>
            <a:pPr algn="just"/>
            <a:r>
              <a:rPr lang="id-ID" sz="2000" b="1" dirty="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9144000" cy="717119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algn="just"/>
            <a:r>
              <a:rPr lang="id-ID" sz="2800" b="1" dirty="0" smtClean="0"/>
              <a:t>c</a:t>
            </a:r>
            <a:r>
              <a:rPr lang="id-ID" sz="2400" b="1" dirty="0" smtClean="0"/>
              <a:t>.  Zaman moderen (1600 M- sekarang)</a:t>
            </a:r>
          </a:p>
          <a:p>
            <a:pPr algn="just"/>
            <a:r>
              <a:rPr lang="id-ID" sz="2400" dirty="0" smtClean="0"/>
              <a:t> </a:t>
            </a:r>
            <a:r>
              <a:rPr lang="id-ID" sz="2400" b="1" dirty="0" smtClean="0"/>
              <a:t>Selain bertumpu pada ketajaman observasi, logika, data disajikan dalam bentuk objektif dan kuantitatif.  Ditandai dengan banyak diciptakan alat-alat pengukur unsur cuaca atau iklim, seperti </a:t>
            </a:r>
            <a:r>
              <a:rPr lang="id-ID" sz="2400" b="1" dirty="0" smtClean="0">
                <a:solidFill>
                  <a:srgbClr val="FF0000"/>
                </a:solidFill>
              </a:rPr>
              <a:t>Termometer  oleh Galileo (1593),  Barometer  oleh, Terricelli. </a:t>
            </a:r>
            <a:r>
              <a:rPr lang="id-ID" sz="2400" b="1" dirty="0" smtClean="0">
                <a:solidFill>
                  <a:schemeClr val="tx1"/>
                </a:solidFill>
              </a:rPr>
              <a:t>Evaporimeter, Ombrometer, Higrometer, Solarimeter,  dll. </a:t>
            </a:r>
            <a:r>
              <a:rPr lang="id-ID" sz="2400" b="1" dirty="0" smtClean="0"/>
              <a:t>Selain itu diciptakan alat komunikasi, transporta</a:t>
            </a:r>
            <a:r>
              <a:rPr lang="en-US" sz="2400" b="1" dirty="0" smtClean="0"/>
              <a:t>s</a:t>
            </a:r>
            <a:r>
              <a:rPr lang="id-ID" sz="2400" b="1" dirty="0" smtClean="0"/>
              <a:t>i, elektronika, komputer, peta untuk memudahkan observasi, dan penyebaran data cuaca dan iklim di berbagai tempat dan wilayah  diseluruh dunia.  Pembuat peta pertama oleh </a:t>
            </a:r>
            <a:r>
              <a:rPr lang="id-ID" sz="2400" b="1" dirty="0" smtClean="0">
                <a:solidFill>
                  <a:srgbClr val="FF0000"/>
                </a:solidFill>
              </a:rPr>
              <a:t>Edmund Halley (1686).</a:t>
            </a:r>
          </a:p>
          <a:p>
            <a:pPr algn="just"/>
            <a:endParaRPr lang="id-ID" sz="2400" b="1" dirty="0" smtClean="0">
              <a:solidFill>
                <a:srgbClr val="FF0000"/>
              </a:solidFill>
            </a:endParaRPr>
          </a:p>
          <a:p>
            <a:r>
              <a:rPr lang="id-ID" sz="2400" b="1" dirty="0" smtClean="0"/>
              <a:t>d. Lembaga klimatologi </a:t>
            </a:r>
          </a:p>
          <a:p>
            <a:pPr algn="just"/>
            <a:r>
              <a:rPr lang="id-ID" sz="2400" b="1" dirty="0" smtClean="0">
                <a:solidFill>
                  <a:srgbClr val="C00000"/>
                </a:solidFill>
              </a:rPr>
              <a:t>IMO</a:t>
            </a:r>
            <a:r>
              <a:rPr lang="id-ID" sz="2400" b="1" dirty="0" smtClean="0"/>
              <a:t> (International Meteorological Organizzation, </a:t>
            </a:r>
            <a:r>
              <a:rPr lang="id-ID" sz="2400" b="1" dirty="0" smtClean="0">
                <a:solidFill>
                  <a:srgbClr val="C00000"/>
                </a:solidFill>
              </a:rPr>
              <a:t>1878</a:t>
            </a:r>
            <a:r>
              <a:rPr lang="id-ID" sz="2400" b="1" dirty="0" smtClean="0"/>
              <a:t>) di bawah PBB, bekedudukan di Jenewa Swis, berubah  menjadi </a:t>
            </a:r>
            <a:r>
              <a:rPr lang="id-ID" sz="2400" b="1" dirty="0" smtClean="0">
                <a:solidFill>
                  <a:srgbClr val="C00000"/>
                </a:solidFill>
              </a:rPr>
              <a:t>WMO</a:t>
            </a:r>
            <a:r>
              <a:rPr lang="id-ID" sz="2400" b="1" dirty="0" smtClean="0"/>
              <a:t> (World Meteorological Organization, </a:t>
            </a:r>
            <a:r>
              <a:rPr lang="id-ID" sz="2400" b="1" dirty="0" smtClean="0">
                <a:solidFill>
                  <a:srgbClr val="C00000"/>
                </a:solidFill>
              </a:rPr>
              <a:t>1951</a:t>
            </a:r>
            <a:r>
              <a:rPr lang="id-ID" sz="2000" b="1" dirty="0" smtClean="0"/>
              <a:t>).  Lembaga iklim   di AS  nama  </a:t>
            </a:r>
            <a:r>
              <a:rPr lang="id-ID" sz="2000" b="1" dirty="0" smtClean="0">
                <a:solidFill>
                  <a:srgbClr val="C00000"/>
                </a:solidFill>
              </a:rPr>
              <a:t>Wheather Bureau, 1878</a:t>
            </a:r>
            <a:r>
              <a:rPr lang="id-ID" sz="2000" b="1" dirty="0" smtClean="0"/>
              <a:t>.  </a:t>
            </a:r>
            <a:r>
              <a:rPr lang="id-ID" sz="2000" b="1" dirty="0" smtClean="0">
                <a:solidFill>
                  <a:srgbClr val="C00000"/>
                </a:solidFill>
              </a:rPr>
              <a:t>Di Indonesia didirikan oleh Belanda PMG </a:t>
            </a:r>
            <a:r>
              <a:rPr lang="id-ID" sz="2000" b="1" dirty="0" smtClean="0"/>
              <a:t>(Pusat Meteorologi dan Geofisika, </a:t>
            </a:r>
            <a:r>
              <a:rPr lang="id-ID" sz="2000" b="1" dirty="0" smtClean="0">
                <a:solidFill>
                  <a:srgbClr val="C00000"/>
                </a:solidFill>
              </a:rPr>
              <a:t>1866</a:t>
            </a:r>
            <a:r>
              <a:rPr lang="id-ID" sz="2000" b="1" dirty="0" smtClean="0"/>
              <a:t>), ganti nama </a:t>
            </a:r>
            <a:r>
              <a:rPr lang="id-ID" sz="2000" b="1" dirty="0" smtClean="0">
                <a:solidFill>
                  <a:srgbClr val="C00000"/>
                </a:solidFill>
              </a:rPr>
              <a:t>BMG</a:t>
            </a:r>
            <a:r>
              <a:rPr lang="id-ID" sz="2000" b="1" dirty="0" smtClean="0"/>
              <a:t> (Badan Meteorologi dan Geofisika, </a:t>
            </a:r>
            <a:r>
              <a:rPr lang="id-ID" sz="2000" b="1" dirty="0" smtClean="0">
                <a:solidFill>
                  <a:srgbClr val="C00000"/>
                </a:solidFill>
              </a:rPr>
              <a:t>1879</a:t>
            </a:r>
            <a:r>
              <a:rPr lang="id-ID" sz="2000" b="1" dirty="0" smtClean="0"/>
              <a:t>), tahun </a:t>
            </a:r>
            <a:r>
              <a:rPr lang="id-ID" sz="2000" b="1" dirty="0" smtClean="0">
                <a:solidFill>
                  <a:srgbClr val="C00000"/>
                </a:solidFill>
              </a:rPr>
              <a:t>2005</a:t>
            </a:r>
            <a:r>
              <a:rPr lang="id-ID" sz="2000" b="1" dirty="0" smtClean="0"/>
              <a:t> dirubah jadi </a:t>
            </a:r>
            <a:r>
              <a:rPr lang="id-ID" sz="2000" b="1" dirty="0" smtClean="0">
                <a:solidFill>
                  <a:srgbClr val="C00000"/>
                </a:solidFill>
              </a:rPr>
              <a:t>BMKG</a:t>
            </a:r>
            <a:r>
              <a:rPr lang="id-ID" sz="2000" b="1" dirty="0" smtClean="0"/>
              <a:t> (Badan Meteorologi, Klimatologi  dan Geofisika) di bawah  Presiden RI.</a:t>
            </a:r>
            <a:endParaRPr lang="id-ID" sz="2000" b="1" dirty="0" smtClean="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9144000" cy="68018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id-ID" sz="2800" b="1" dirty="0" smtClean="0"/>
              <a:t>4. Contoh aplikasi data cuaca dan iklim </a:t>
            </a:r>
          </a:p>
          <a:p>
            <a:pPr algn="just"/>
            <a:r>
              <a:rPr lang="id-ID" sz="2400" b="1" dirty="0" smtClean="0"/>
              <a:t>Data cuaca dan iklim dapat diaplikaskan dibidang : </a:t>
            </a:r>
            <a:r>
              <a:rPr lang="id-ID" sz="2400" b="1" dirty="0" smtClean="0">
                <a:solidFill>
                  <a:srgbClr val="0070C0"/>
                </a:solidFill>
              </a:rPr>
              <a:t>pertanian</a:t>
            </a:r>
            <a:r>
              <a:rPr lang="id-ID" sz="2400" b="1" dirty="0" smtClean="0">
                <a:solidFill>
                  <a:srgbClr val="C00000"/>
                </a:solidFill>
              </a:rPr>
              <a:t>, penerbangan dan pelayaran, dan </a:t>
            </a:r>
            <a:r>
              <a:rPr lang="id-ID" sz="2400" b="1" dirty="0" smtClean="0">
                <a:solidFill>
                  <a:srgbClr val="00B0F0"/>
                </a:solidFill>
              </a:rPr>
              <a:t>pembangunan</a:t>
            </a:r>
          </a:p>
          <a:p>
            <a:pPr algn="just"/>
            <a:endParaRPr lang="id-ID" sz="2400" dirty="0" smtClean="0">
              <a:solidFill>
                <a:schemeClr val="tx1"/>
              </a:solidFill>
            </a:endParaRPr>
          </a:p>
          <a:p>
            <a:pPr marL="457200" indent="-457200" algn="just"/>
            <a:r>
              <a:rPr lang="id-ID" sz="2400" b="1" dirty="0" smtClean="0">
                <a:solidFill>
                  <a:schemeClr val="tx1"/>
                </a:solidFill>
              </a:rPr>
              <a:t>a. Dibidang pertanian </a:t>
            </a:r>
          </a:p>
          <a:p>
            <a:pPr algn="just">
              <a:buFont typeface="Wingdings" pitchFamily="2" charset="2"/>
              <a:buChar char="§"/>
            </a:pPr>
            <a:r>
              <a:rPr lang="id-ID" sz="2400" b="1" dirty="0" smtClean="0"/>
              <a:t>  Penetapan pola tanam : padi, palawija.  </a:t>
            </a:r>
          </a:p>
          <a:p>
            <a:pPr algn="just">
              <a:buFont typeface="Wingdings" pitchFamily="2" charset="2"/>
              <a:buChar char="§"/>
            </a:pPr>
            <a:r>
              <a:rPr lang="id-ID" sz="2400" b="1" dirty="0" smtClean="0"/>
              <a:t>  Penentuan sentra produksi pertanian</a:t>
            </a:r>
          </a:p>
          <a:p>
            <a:pPr algn="just">
              <a:buFont typeface="Wingdings" pitchFamily="2" charset="2"/>
              <a:buChar char="§"/>
            </a:pPr>
            <a:r>
              <a:rPr lang="id-ID" sz="2400" b="1" dirty="0" smtClean="0"/>
              <a:t>  Pengendalian hama dan penyakit</a:t>
            </a:r>
          </a:p>
          <a:p>
            <a:pPr algn="just">
              <a:buFont typeface="Wingdings" pitchFamily="2" charset="2"/>
              <a:buChar char="§"/>
            </a:pPr>
            <a:r>
              <a:rPr lang="id-ID" sz="2400" b="1" dirty="0" smtClean="0"/>
              <a:t>  Penentuan saat tanam dan panen  </a:t>
            </a:r>
          </a:p>
          <a:p>
            <a:pPr algn="just">
              <a:buFont typeface="Wingdings" pitchFamily="2" charset="2"/>
              <a:buChar char="§"/>
            </a:pPr>
            <a:r>
              <a:rPr lang="id-ID" sz="2400" b="1" dirty="0" smtClean="0"/>
              <a:t>  Penentuan irigasi. Dll.</a:t>
            </a:r>
          </a:p>
          <a:p>
            <a:pPr algn="just">
              <a:buFont typeface="Wingdings" pitchFamily="2" charset="2"/>
              <a:buChar char="§"/>
            </a:pPr>
            <a:endParaRPr lang="id-ID" sz="2400" b="1" dirty="0" smtClean="0">
              <a:solidFill>
                <a:schemeClr val="tx1"/>
              </a:solidFill>
            </a:endParaRPr>
          </a:p>
          <a:p>
            <a:pPr marL="342900" indent="-342900" algn="just"/>
            <a:r>
              <a:rPr lang="id-ID" sz="2400" b="1" dirty="0" smtClean="0">
                <a:solidFill>
                  <a:schemeClr val="tx1"/>
                </a:solidFill>
              </a:rPr>
              <a:t>b. Penerbangan dan pelayaran </a:t>
            </a:r>
          </a:p>
          <a:p>
            <a:pPr algn="just"/>
            <a:r>
              <a:rPr lang="id-ID" sz="2400" b="1" dirty="0" smtClean="0"/>
              <a:t>     Menunda penerbangan dan pelayaran karena cuaca buruk</a:t>
            </a:r>
          </a:p>
          <a:p>
            <a:pPr algn="just"/>
            <a:endParaRPr lang="id-ID" sz="2400" dirty="0" smtClean="0">
              <a:solidFill>
                <a:schemeClr val="tx1"/>
              </a:solidFill>
            </a:endParaRPr>
          </a:p>
          <a:p>
            <a:pPr marL="342900" indent="-342900" algn="just"/>
            <a:r>
              <a:rPr lang="id-ID" sz="2400" b="1" dirty="0" smtClean="0">
                <a:solidFill>
                  <a:schemeClr val="tx1"/>
                </a:solidFill>
              </a:rPr>
              <a:t>c.  Pembangunan</a:t>
            </a:r>
          </a:p>
          <a:p>
            <a:pPr marL="342900" indent="-342900" algn="just"/>
            <a:r>
              <a:rPr lang="id-ID" sz="2400" dirty="0" smtClean="0"/>
              <a:t>     </a:t>
            </a:r>
            <a:r>
              <a:rPr lang="id-ID" sz="2400" b="1" dirty="0" smtClean="0"/>
              <a:t>Pembuatan saluran drainase, pembangunan gedung, dll.  Contoh curah hujan tinggi atap rumah agak miring dsb. </a:t>
            </a:r>
          </a:p>
          <a:p>
            <a:pPr marL="342900" indent="-342900" algn="just"/>
            <a:endParaRPr lang="id-ID" sz="24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46330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id-ID" sz="2400" b="1" dirty="0" smtClean="0"/>
              <a:t>5. Ruang lingkup dan cabang-cabang  klimatologi </a:t>
            </a:r>
          </a:p>
          <a:p>
            <a:endParaRPr lang="id-ID" dirty="0" smtClean="0"/>
          </a:p>
          <a:p>
            <a:r>
              <a:rPr lang="id-ID" sz="2000" b="1" dirty="0" smtClean="0"/>
              <a:t>Meteorologi dan Klimatologi merupakan cabang dari </a:t>
            </a:r>
            <a:r>
              <a:rPr lang="id-ID" sz="2000" b="1" dirty="0" smtClean="0">
                <a:solidFill>
                  <a:srgbClr val="C00000"/>
                </a:solidFill>
              </a:rPr>
              <a:t>Geofisika</a:t>
            </a:r>
            <a:r>
              <a:rPr lang="id-ID" sz="2000" b="1" dirty="0" smtClean="0"/>
              <a:t> yang membahas tentang peristiwa alam di atas permukaan  bumi  atau atmosfir</a:t>
            </a:r>
          </a:p>
          <a:p>
            <a:endParaRPr lang="id-ID" sz="2400" b="1" dirty="0" smtClean="0"/>
          </a:p>
          <a:p>
            <a:r>
              <a:rPr lang="id-ID" sz="2400" b="1" dirty="0" smtClean="0"/>
              <a:t>a.  Ruang lingkup kajian klimatologi </a:t>
            </a:r>
          </a:p>
          <a:p>
            <a:pPr marL="342900" indent="-342900" algn="just">
              <a:buFont typeface="Wingdings" pitchFamily="2" charset="2"/>
              <a:buChar char="§"/>
            </a:pPr>
            <a:r>
              <a:rPr lang="id-ID" sz="2000" b="1" dirty="0" smtClean="0">
                <a:solidFill>
                  <a:srgbClr val="C00000"/>
                </a:solidFill>
              </a:rPr>
              <a:t>Mikroklimatologi</a:t>
            </a:r>
            <a:r>
              <a:rPr lang="id-ID" sz="2000" b="1" dirty="0" smtClean="0"/>
              <a:t> </a:t>
            </a:r>
            <a:r>
              <a:rPr lang="id-ID" sz="2000" dirty="0" smtClean="0"/>
              <a:t>: </a:t>
            </a:r>
            <a:r>
              <a:rPr lang="id-ID" sz="2000" b="1" dirty="0" smtClean="0"/>
              <a:t>membahas iklim sebatas ruang antara perakaran dan ujung tajuk tanaman (0-50 m diatas permukaan tanah)</a:t>
            </a:r>
          </a:p>
          <a:p>
            <a:pPr marL="342900" indent="-342900" algn="just">
              <a:buFont typeface="Wingdings" pitchFamily="2" charset="2"/>
              <a:buChar char="§"/>
            </a:pPr>
            <a:r>
              <a:rPr lang="id-ID" sz="2000" b="1" dirty="0" smtClean="0">
                <a:solidFill>
                  <a:srgbClr val="C00000"/>
                </a:solidFill>
              </a:rPr>
              <a:t>Mesoklimatologi</a:t>
            </a:r>
            <a:r>
              <a:rPr lang="id-ID" sz="2000" b="1" dirty="0" smtClean="0"/>
              <a:t> : membahas iklim dalam daerah relatif sempit tetapi iklimnya sudah beda, spt. iklim perkotaan, iklim pantai , iklim daerah badai (1-1000 km)</a:t>
            </a:r>
            <a:endParaRPr lang="id-ID" sz="2400" b="1" dirty="0" smtClean="0"/>
          </a:p>
          <a:p>
            <a:pPr marL="342900" indent="-342900" algn="just">
              <a:buFont typeface="Wingdings" pitchFamily="2" charset="2"/>
              <a:buChar char="§"/>
            </a:pPr>
            <a:r>
              <a:rPr lang="id-ID" sz="2000" b="1" dirty="0" smtClean="0">
                <a:solidFill>
                  <a:srgbClr val="C00000"/>
                </a:solidFill>
              </a:rPr>
              <a:t>Macroclimatologi</a:t>
            </a:r>
            <a:r>
              <a:rPr lang="id-ID" sz="2000" b="1" dirty="0" smtClean="0"/>
              <a:t>: memebahas iklim dalam sekala yang lebih luas di dunia</a:t>
            </a:r>
          </a:p>
          <a:p>
            <a:pPr marL="342900" indent="-342900" algn="just"/>
            <a:endParaRPr lang="id-ID" sz="2000" b="1" dirty="0" smtClean="0"/>
          </a:p>
          <a:p>
            <a:r>
              <a:rPr lang="id-ID" sz="2400" b="1" dirty="0" smtClean="0"/>
              <a:t>b.  Cabang-cabang klimatologi </a:t>
            </a:r>
          </a:p>
          <a:p>
            <a:pPr algn="just">
              <a:buFont typeface="Wingdings" pitchFamily="2" charset="2"/>
              <a:buChar char="§"/>
            </a:pPr>
            <a:r>
              <a:rPr lang="id-ID" sz="2000" b="1" dirty="0" smtClean="0">
                <a:solidFill>
                  <a:srgbClr val="C00000"/>
                </a:solidFill>
              </a:rPr>
              <a:t>   Klimatografi </a:t>
            </a:r>
            <a:r>
              <a:rPr lang="id-ID" sz="2000" b="1" dirty="0" smtClean="0"/>
              <a:t>:  menampilkan   data   iklim  berdasarkan, peta, gambar, foto dll.</a:t>
            </a:r>
            <a:endParaRPr lang="id-ID" sz="2000" b="1" dirty="0" smtClean="0">
              <a:solidFill>
                <a:srgbClr val="C00000"/>
              </a:solidFill>
            </a:endParaRPr>
          </a:p>
          <a:p>
            <a:pPr algn="just">
              <a:buFont typeface="Wingdings" pitchFamily="2" charset="2"/>
              <a:buChar char="§"/>
            </a:pPr>
            <a:r>
              <a:rPr lang="id-ID" sz="2000" b="1" dirty="0" smtClean="0">
                <a:solidFill>
                  <a:srgbClr val="C00000"/>
                </a:solidFill>
              </a:rPr>
              <a:t>   Klimatologi fisik </a:t>
            </a:r>
            <a:r>
              <a:rPr lang="id-ID" sz="2000" b="1" dirty="0" smtClean="0"/>
              <a:t>:  membahas cuaca dan ikim secara fisika, pendekatannya secara</a:t>
            </a:r>
          </a:p>
          <a:p>
            <a:pPr algn="just"/>
            <a:r>
              <a:rPr lang="id-ID" sz="2000" b="1" dirty="0" smtClean="0"/>
              <a:t>     fisika, matematika, statistika </a:t>
            </a:r>
          </a:p>
          <a:p>
            <a:pPr algn="just">
              <a:buFont typeface="Wingdings" pitchFamily="2" charset="2"/>
              <a:buChar char="§"/>
            </a:pPr>
            <a:r>
              <a:rPr lang="id-ID" sz="2000" b="1" dirty="0" smtClean="0">
                <a:solidFill>
                  <a:srgbClr val="C00000"/>
                </a:solidFill>
              </a:rPr>
              <a:t>   Klmatologi terapan </a:t>
            </a:r>
            <a:r>
              <a:rPr lang="id-ID" sz="2000" b="1" dirty="0" smtClean="0"/>
              <a:t>: membahas peranan iklim untuk memecahkan persoalan prak</a:t>
            </a:r>
          </a:p>
          <a:p>
            <a:pPr algn="just"/>
            <a:r>
              <a:rPr lang="id-ID" sz="2000" b="1" dirty="0" smtClean="0"/>
              <a:t>     tis yang dihadapi manusia. Penerapannya seperti,  bidang  : pertanian (Agriculture</a:t>
            </a:r>
          </a:p>
          <a:p>
            <a:pPr algn="just"/>
            <a:r>
              <a:rPr lang="id-ID" sz="2000" b="1" dirty="0" smtClean="0"/>
              <a:t>      Climatology), perkotaan (Urban Climatology), kelautan (Marine Climatology),  ba</a:t>
            </a:r>
          </a:p>
          <a:p>
            <a:pPr algn="just"/>
            <a:r>
              <a:rPr lang="id-ID" sz="2000" b="1" dirty="0" smtClean="0"/>
              <a:t>      ngunan (Building Climatology), Bioclimatology, dsb.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67875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a:r>
              <a:rPr lang="id-ID" sz="2400" b="1" dirty="0" smtClean="0"/>
              <a:t>6.  Kerjasama Internasional tentang uaca dan iklim</a:t>
            </a:r>
            <a:endParaRPr lang="id-ID" b="1" dirty="0" smtClean="0"/>
          </a:p>
          <a:p>
            <a:pPr algn="just">
              <a:tabLst>
                <a:tab pos="6099175" algn="l"/>
              </a:tabLst>
            </a:pPr>
            <a:r>
              <a:rPr lang="id-ID" sz="2000" b="1" dirty="0" smtClean="0"/>
              <a:t>1878 telah dibentuk IMO (International Meteorological Organization) berkedudukan di Jenewa , Swis, 1951 dirubah menjadi WMO (World Meteorological Organization), di bawah naungan PBB,  tugas utama badan ini, al. </a:t>
            </a:r>
          </a:p>
          <a:p>
            <a:pPr marL="342900" indent="-342900"/>
            <a:r>
              <a:rPr lang="id-ID" sz="2000" b="1" dirty="0" smtClean="0"/>
              <a:t>a.  Mengkordinasikan berbagai informasi</a:t>
            </a:r>
          </a:p>
          <a:p>
            <a:pPr algn="just">
              <a:buAutoNum type="alphaLcPeriod" startAt="2"/>
            </a:pPr>
            <a:r>
              <a:rPr lang="id-ID" sz="2000" b="1" dirty="0" smtClean="0"/>
              <a:t>  Menstandarisasi berbagai ukuran, peralatan, jaringan, dan tata letak stasiun, pro</a:t>
            </a:r>
          </a:p>
          <a:p>
            <a:pPr algn="just"/>
            <a:r>
              <a:rPr lang="id-ID" sz="2000" b="1" dirty="0" smtClean="0"/>
              <a:t>      sedur pengamatan, pengolahan data, serta penyajian data.</a:t>
            </a:r>
          </a:p>
          <a:p>
            <a:pPr marL="342900" indent="-342900" algn="just"/>
            <a:r>
              <a:rPr lang="id-ID" sz="2000" b="1" dirty="0" smtClean="0"/>
              <a:t>c. Data cuaca harus dilengkapi dengan identitas stasiun seperti:  derajat lintang, bujur, ketinggian tempat, nama stasiun, negara,   identitas waktu dan periode pengamatan</a:t>
            </a:r>
          </a:p>
          <a:p>
            <a:pPr marL="342900" indent="-342900" algn="just"/>
            <a:endParaRPr lang="id-ID" sz="2000" b="1" dirty="0" smtClean="0"/>
          </a:p>
          <a:p>
            <a:r>
              <a:rPr lang="id-ID" sz="2400" b="1" dirty="0" smtClean="0"/>
              <a:t>7. Manfaat data cuaca dan iklim</a:t>
            </a:r>
          </a:p>
          <a:p>
            <a:pPr marL="457200" indent="-457200" algn="just"/>
            <a:r>
              <a:rPr lang="id-ID" sz="2000" b="1" dirty="0" smtClean="0"/>
              <a:t>a. Meningkatkan kewaspadaan terhadap akibat negatif  yang timbul oleh keadaan cuaca/iklim   yang ekstrim misal : kekeringan, banjir, badai dsb.</a:t>
            </a:r>
          </a:p>
          <a:p>
            <a:pPr marL="457200" indent="-457200" algn="just"/>
            <a:r>
              <a:rPr lang="id-ID" sz="2000" b="1" dirty="0" smtClean="0"/>
              <a:t>b.  Menyesuaikan diri  untuk  menyelenggarakan  kegiatan  usaha</a:t>
            </a:r>
          </a:p>
          <a:p>
            <a:pPr marL="457200" indent="-457200" algn="just"/>
            <a:r>
              <a:rPr lang="id-ID" sz="2000" b="1" dirty="0" smtClean="0"/>
              <a:t>       yang sesuai dengan iklim dan cuaca sehingga terhindar dari kerugian</a:t>
            </a:r>
          </a:p>
          <a:p>
            <a:pPr algn="just"/>
            <a:r>
              <a:rPr lang="id-ID" sz="2000" b="1" dirty="0" smtClean="0"/>
              <a:t> c.  Menyelenggarakan kegiatan usaha dibidang teknik, sosial, eko</a:t>
            </a:r>
          </a:p>
          <a:p>
            <a:pPr algn="just"/>
            <a:r>
              <a:rPr lang="id-ID" sz="2000" b="1" dirty="0" smtClean="0"/>
              <a:t>       nomi, pertanian dll</a:t>
            </a:r>
            <a:r>
              <a:rPr lang="en-US" sz="2000" b="1" dirty="0" smtClean="0"/>
              <a:t>.,  </a:t>
            </a:r>
            <a:r>
              <a:rPr lang="id-ID" sz="2000" b="1" dirty="0" smtClean="0"/>
              <a:t>dengan menerapkan teknologi  pemanfa</a:t>
            </a:r>
          </a:p>
          <a:p>
            <a:pPr algn="just"/>
            <a:r>
              <a:rPr lang="id-ID" sz="2000" b="1" dirty="0" smtClean="0"/>
              <a:t>       atan sumberdaya cuaca dan iklim, misalnya : listrik tenaga  sur</a:t>
            </a:r>
          </a:p>
          <a:p>
            <a:pPr algn="just"/>
            <a:r>
              <a:rPr lang="id-ID" sz="2000" b="1" dirty="0" smtClean="0"/>
              <a:t>       ya, kincir angin untuk irigasi, hujan buatan</a:t>
            </a:r>
          </a:p>
          <a:p>
            <a:pPr algn="just"/>
            <a:endParaRPr lang="id-ID" sz="2000"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55564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id-ID" sz="2400" b="1" dirty="0" smtClean="0"/>
              <a:t>8. Satuannya unsur cuaca dan iklim </a:t>
            </a:r>
          </a:p>
          <a:p>
            <a:endParaRPr lang="id-ID" dirty="0" smtClean="0"/>
          </a:p>
          <a:p>
            <a:endParaRPr lang="id-ID" dirty="0" smtClean="0"/>
          </a:p>
          <a:p>
            <a:endParaRPr lang="id-ID" dirty="0" smtClean="0"/>
          </a:p>
          <a:p>
            <a:endParaRPr lang="id-ID" dirty="0" smtClean="0"/>
          </a:p>
          <a:p>
            <a:endParaRPr lang="id-ID" dirty="0" smtClean="0"/>
          </a:p>
          <a:p>
            <a:r>
              <a:rPr lang="id-ID" dirty="0" smtClean="0"/>
              <a:t> </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r>
              <a:rPr lang="id-ID" dirty="0" smtClean="0"/>
              <a:t> </a:t>
            </a:r>
          </a:p>
          <a:p>
            <a:endParaRPr lang="id-ID" dirty="0" smtClean="0"/>
          </a:p>
          <a:p>
            <a:endParaRPr lang="id-ID" dirty="0" smtClean="0"/>
          </a:p>
          <a:p>
            <a:r>
              <a:rPr lang="id-ID" dirty="0" smtClean="0"/>
              <a:t> </a:t>
            </a:r>
          </a:p>
          <a:p>
            <a:endParaRPr lang="id-ID" dirty="0"/>
          </a:p>
        </p:txBody>
      </p:sp>
      <p:graphicFrame>
        <p:nvGraphicFramePr>
          <p:cNvPr id="3" name="Table 2"/>
          <p:cNvGraphicFramePr>
            <a:graphicFrameLocks noGrp="1"/>
          </p:cNvGraphicFramePr>
          <p:nvPr/>
        </p:nvGraphicFramePr>
        <p:xfrm>
          <a:off x="1" y="642918"/>
          <a:ext cx="9143999" cy="4663440"/>
        </p:xfrm>
        <a:graphic>
          <a:graphicData uri="http://schemas.openxmlformats.org/drawingml/2006/table">
            <a:tbl>
              <a:tblPr firstRow="1" bandRow="1">
                <a:tableStyleId>{5C22544A-7EE6-4342-B048-85BDC9FD1C3A}</a:tableStyleId>
              </a:tblPr>
              <a:tblGrid>
                <a:gridCol w="3547242"/>
                <a:gridCol w="2758965"/>
                <a:gridCol w="2837792"/>
              </a:tblGrid>
              <a:tr h="370840">
                <a:tc>
                  <a:txBody>
                    <a:bodyPr/>
                    <a:lstStyle/>
                    <a:p>
                      <a:r>
                        <a:rPr lang="id-ID" sz="2000" b="1" dirty="0" smtClean="0"/>
                        <a:t>Unsur cuaca/iklim</a:t>
                      </a:r>
                      <a:endParaRPr lang="id-ID" sz="2000" b="1" dirty="0"/>
                    </a:p>
                  </a:txBody>
                  <a:tcPr/>
                </a:tc>
                <a:tc>
                  <a:txBody>
                    <a:bodyPr/>
                    <a:lstStyle/>
                    <a:p>
                      <a:r>
                        <a:rPr lang="id-ID" sz="2000" b="1" dirty="0" smtClean="0"/>
                        <a:t>Satuan International</a:t>
                      </a:r>
                    </a:p>
                    <a:p>
                      <a:pPr algn="ctr"/>
                      <a:r>
                        <a:rPr lang="id-ID" sz="2000" b="1" dirty="0" smtClean="0"/>
                        <a:t>(SI)</a:t>
                      </a:r>
                      <a:endParaRPr lang="id-ID" sz="2000" b="1" dirty="0"/>
                    </a:p>
                  </a:txBody>
                  <a:tcPr/>
                </a:tc>
                <a:tc>
                  <a:txBody>
                    <a:bodyPr/>
                    <a:lstStyle/>
                    <a:p>
                      <a:pPr algn="ctr"/>
                      <a:r>
                        <a:rPr lang="id-ID" sz="2000" b="1" dirty="0" smtClean="0"/>
                        <a:t>Satuan lama </a:t>
                      </a:r>
                      <a:endParaRPr lang="id-ID" sz="2000" b="1" dirty="0"/>
                    </a:p>
                  </a:txBody>
                  <a:tcPr/>
                </a:tc>
              </a:tr>
              <a:tr h="370840">
                <a:tc>
                  <a:txBody>
                    <a:bodyPr/>
                    <a:lstStyle/>
                    <a:p>
                      <a:r>
                        <a:rPr lang="id-ID" sz="2000" b="1" dirty="0" smtClean="0"/>
                        <a:t>Intensitas radiasi surya</a:t>
                      </a:r>
                      <a:r>
                        <a:rPr lang="id-ID" sz="2000" b="1" baseline="0" dirty="0" smtClean="0"/>
                        <a:t> (flux)</a:t>
                      </a:r>
                      <a:endParaRPr lang="id-ID" sz="2000" b="1" dirty="0"/>
                    </a:p>
                  </a:txBody>
                  <a:tcPr/>
                </a:tc>
                <a:tc>
                  <a:txBody>
                    <a:bodyPr/>
                    <a:lstStyle/>
                    <a:p>
                      <a:pPr algn="l"/>
                      <a:r>
                        <a:rPr lang="id-ID" sz="2000" b="1" dirty="0" smtClean="0"/>
                        <a:t>Wm</a:t>
                      </a:r>
                      <a:r>
                        <a:rPr lang="id-ID" sz="2000" b="1" baseline="30000" dirty="0" smtClean="0"/>
                        <a:t>-2</a:t>
                      </a:r>
                      <a:endParaRPr lang="id-ID" sz="2000" b="1" baseline="30000" dirty="0"/>
                    </a:p>
                  </a:txBody>
                  <a:tcPr/>
                </a:tc>
                <a:tc>
                  <a:txBody>
                    <a:bodyPr/>
                    <a:lstStyle/>
                    <a:p>
                      <a:pPr algn="l"/>
                      <a:r>
                        <a:rPr lang="id-ID" sz="2000" b="1" dirty="0" smtClean="0"/>
                        <a:t>Cal cm</a:t>
                      </a:r>
                      <a:r>
                        <a:rPr lang="id-ID" sz="2000" b="1" baseline="30000" dirty="0" smtClean="0"/>
                        <a:t>-2</a:t>
                      </a:r>
                      <a:r>
                        <a:rPr lang="id-ID" sz="2000" b="1" dirty="0" smtClean="0"/>
                        <a:t>men</a:t>
                      </a:r>
                      <a:r>
                        <a:rPr lang="id-ID" sz="2000" b="1" baseline="30000" dirty="0" smtClean="0"/>
                        <a:t>-1</a:t>
                      </a:r>
                      <a:endParaRPr lang="id-ID" sz="2000" b="1" baseline="30000" dirty="0"/>
                    </a:p>
                  </a:txBody>
                  <a:tcPr/>
                </a:tc>
              </a:tr>
              <a:tr h="370840">
                <a:tc>
                  <a:txBody>
                    <a:bodyPr/>
                    <a:lstStyle/>
                    <a:p>
                      <a:r>
                        <a:rPr lang="id-ID" sz="2000" b="1" dirty="0" smtClean="0"/>
                        <a:t>Lama penyinaran surya</a:t>
                      </a:r>
                      <a:endParaRPr lang="id-ID" sz="2000" b="1" dirty="0"/>
                    </a:p>
                  </a:txBody>
                  <a:tcPr/>
                </a:tc>
                <a:tc>
                  <a:txBody>
                    <a:bodyPr/>
                    <a:lstStyle/>
                    <a:p>
                      <a:r>
                        <a:rPr lang="id-ID" sz="2000" b="1" dirty="0" smtClean="0"/>
                        <a:t>jam</a:t>
                      </a:r>
                      <a:endParaRPr lang="id-ID" sz="2000" b="1" dirty="0"/>
                    </a:p>
                  </a:txBody>
                  <a:tcPr/>
                </a:tc>
                <a:tc>
                  <a:txBody>
                    <a:bodyPr/>
                    <a:lstStyle/>
                    <a:p>
                      <a:r>
                        <a:rPr lang="id-ID" sz="2000" b="1" dirty="0" smtClean="0"/>
                        <a:t>Jam,</a:t>
                      </a:r>
                      <a:r>
                        <a:rPr lang="id-ID" sz="2000" b="1" baseline="0" dirty="0" smtClean="0"/>
                        <a:t> %</a:t>
                      </a:r>
                      <a:endParaRPr lang="id-ID" sz="2000" b="1" dirty="0"/>
                    </a:p>
                  </a:txBody>
                  <a:tcPr/>
                </a:tc>
              </a:tr>
              <a:tr h="370840">
                <a:tc>
                  <a:txBody>
                    <a:bodyPr/>
                    <a:lstStyle/>
                    <a:p>
                      <a:r>
                        <a:rPr lang="id-ID" sz="2000" b="1" dirty="0" smtClean="0"/>
                        <a:t>Suhu</a:t>
                      </a:r>
                      <a:r>
                        <a:rPr lang="id-ID" sz="2000" b="1" baseline="0" dirty="0" smtClean="0"/>
                        <a:t> udara dansuhu tanah</a:t>
                      </a:r>
                      <a:endParaRPr lang="id-ID" sz="2000" b="1" dirty="0"/>
                    </a:p>
                  </a:txBody>
                  <a:tcPr/>
                </a:tc>
                <a:tc>
                  <a:txBody>
                    <a:bodyPr/>
                    <a:lstStyle/>
                    <a:p>
                      <a:r>
                        <a:rPr lang="id-ID" sz="2000" b="1" baseline="30000" dirty="0" smtClean="0"/>
                        <a:t>o</a:t>
                      </a:r>
                      <a:r>
                        <a:rPr lang="id-ID" sz="2000" b="1" dirty="0" smtClean="0"/>
                        <a:t>C</a:t>
                      </a:r>
                      <a:endParaRPr lang="id-ID" sz="2000" b="1" dirty="0"/>
                    </a:p>
                  </a:txBody>
                  <a:tcPr/>
                </a:tc>
                <a:tc>
                  <a:txBody>
                    <a:bodyPr/>
                    <a:lstStyle/>
                    <a:p>
                      <a:r>
                        <a:rPr lang="id-ID" sz="2000" b="1" baseline="30000" dirty="0" smtClean="0"/>
                        <a:t>o</a:t>
                      </a:r>
                      <a:r>
                        <a:rPr lang="id-ID" sz="2000" b="1" dirty="0" smtClean="0"/>
                        <a:t>C, </a:t>
                      </a:r>
                      <a:r>
                        <a:rPr lang="id-ID" sz="2000" b="1" baseline="30000" dirty="0" smtClean="0"/>
                        <a:t>o</a:t>
                      </a:r>
                      <a:r>
                        <a:rPr lang="id-ID" sz="2000" b="1" dirty="0" smtClean="0"/>
                        <a:t>F, </a:t>
                      </a:r>
                      <a:r>
                        <a:rPr lang="id-ID" sz="2000" b="1" baseline="30000" dirty="0" smtClean="0"/>
                        <a:t>o</a:t>
                      </a:r>
                      <a:r>
                        <a:rPr lang="id-ID" sz="2000" b="1" dirty="0" smtClean="0"/>
                        <a:t>R</a:t>
                      </a:r>
                      <a:endParaRPr lang="id-ID" sz="2000" b="1" dirty="0"/>
                    </a:p>
                  </a:txBody>
                  <a:tcPr/>
                </a:tc>
              </a:tr>
              <a:tr h="370840">
                <a:tc>
                  <a:txBody>
                    <a:bodyPr/>
                    <a:lstStyle/>
                    <a:p>
                      <a:r>
                        <a:rPr lang="id-ID" sz="2000" b="1" dirty="0" smtClean="0"/>
                        <a:t>Tekanan udara</a:t>
                      </a:r>
                      <a:endParaRPr lang="id-ID" sz="2000" b="1" dirty="0"/>
                    </a:p>
                  </a:txBody>
                  <a:tcPr/>
                </a:tc>
                <a:tc>
                  <a:txBody>
                    <a:bodyPr/>
                    <a:lstStyle/>
                    <a:p>
                      <a:r>
                        <a:rPr lang="id-ID" sz="2000" b="1" dirty="0" smtClean="0"/>
                        <a:t>Pa</a:t>
                      </a:r>
                      <a:endParaRPr lang="id-ID" sz="2000" b="1" dirty="0"/>
                    </a:p>
                  </a:txBody>
                  <a:tcPr/>
                </a:tc>
                <a:tc>
                  <a:txBody>
                    <a:bodyPr/>
                    <a:lstStyle/>
                    <a:p>
                      <a:r>
                        <a:rPr lang="id-ID" sz="2000" b="1" dirty="0" smtClean="0"/>
                        <a:t>mb, mmHg</a:t>
                      </a:r>
                      <a:endParaRPr lang="id-ID" sz="2000" b="1" dirty="0"/>
                    </a:p>
                  </a:txBody>
                  <a:tcPr/>
                </a:tc>
              </a:tr>
              <a:tr h="370840">
                <a:tc>
                  <a:txBody>
                    <a:bodyPr/>
                    <a:lstStyle/>
                    <a:p>
                      <a:r>
                        <a:rPr lang="id-ID" sz="2000" b="1" dirty="0" smtClean="0"/>
                        <a:t>Kelembaban</a:t>
                      </a:r>
                      <a:r>
                        <a:rPr lang="id-ID" sz="2000" b="1" baseline="0" dirty="0" smtClean="0"/>
                        <a:t> udara</a:t>
                      </a:r>
                      <a:endParaRPr lang="id-ID" sz="2000" b="1" dirty="0"/>
                    </a:p>
                  </a:txBody>
                  <a:tcPr/>
                </a:tc>
                <a:tc>
                  <a:txBody>
                    <a:bodyPr/>
                    <a:lstStyle/>
                    <a:p>
                      <a:r>
                        <a:rPr lang="id-ID" sz="2000" b="1" dirty="0" smtClean="0"/>
                        <a:t>%</a:t>
                      </a:r>
                      <a:endParaRPr lang="id-ID" sz="2000" b="1" dirty="0"/>
                    </a:p>
                  </a:txBody>
                  <a:tcPr/>
                </a:tc>
                <a:tc>
                  <a:txBody>
                    <a:bodyPr/>
                    <a:lstStyle/>
                    <a:p>
                      <a:r>
                        <a:rPr lang="id-ID" sz="2000" b="1" dirty="0" smtClean="0"/>
                        <a:t>%</a:t>
                      </a:r>
                      <a:endParaRPr lang="id-ID" sz="2000" b="1" dirty="0"/>
                    </a:p>
                  </a:txBody>
                  <a:tcPr/>
                </a:tc>
              </a:tr>
              <a:tr h="370840">
                <a:tc>
                  <a:txBody>
                    <a:bodyPr/>
                    <a:lstStyle/>
                    <a:p>
                      <a:r>
                        <a:rPr lang="id-ID" sz="2000" b="1" dirty="0" smtClean="0"/>
                        <a:t>Keawanan </a:t>
                      </a:r>
                      <a:endParaRPr lang="id-ID" sz="2000" b="1" dirty="0"/>
                    </a:p>
                  </a:txBody>
                  <a:tcPr/>
                </a:tc>
                <a:tc>
                  <a:txBody>
                    <a:bodyPr/>
                    <a:lstStyle/>
                    <a:p>
                      <a:r>
                        <a:rPr lang="id-ID" sz="2000" b="1" dirty="0" smtClean="0"/>
                        <a:t>persepuluh</a:t>
                      </a:r>
                      <a:endParaRPr lang="id-ID" sz="2000" b="1" dirty="0"/>
                    </a:p>
                  </a:txBody>
                  <a:tcPr/>
                </a:tc>
                <a:tc>
                  <a:txBody>
                    <a:bodyPr/>
                    <a:lstStyle/>
                    <a:p>
                      <a:r>
                        <a:rPr lang="id-ID" sz="2000" b="1" dirty="0" smtClean="0"/>
                        <a:t>Oktaf</a:t>
                      </a:r>
                      <a:endParaRPr lang="id-ID" sz="2000" b="1" dirty="0"/>
                    </a:p>
                  </a:txBody>
                  <a:tcPr/>
                </a:tc>
              </a:tr>
              <a:tr h="370840">
                <a:tc>
                  <a:txBody>
                    <a:bodyPr/>
                    <a:lstStyle/>
                    <a:p>
                      <a:r>
                        <a:rPr lang="id-ID" sz="2000" b="1" dirty="0" smtClean="0"/>
                        <a:t>Curah hujan</a:t>
                      </a:r>
                      <a:endParaRPr lang="id-ID" sz="2000" b="1" dirty="0"/>
                    </a:p>
                  </a:txBody>
                  <a:tcPr/>
                </a:tc>
                <a:tc>
                  <a:txBody>
                    <a:bodyPr/>
                    <a:lstStyle/>
                    <a:p>
                      <a:r>
                        <a:rPr lang="id-ID" sz="2000" b="1" dirty="0" smtClean="0"/>
                        <a:t>mm</a:t>
                      </a:r>
                      <a:endParaRPr lang="id-ID" sz="2000" b="1" dirty="0"/>
                    </a:p>
                  </a:txBody>
                  <a:tcPr/>
                </a:tc>
                <a:tc>
                  <a:txBody>
                    <a:bodyPr/>
                    <a:lstStyle/>
                    <a:p>
                      <a:r>
                        <a:rPr lang="id-ID" sz="2000" b="1" dirty="0" smtClean="0"/>
                        <a:t>Mm, inch</a:t>
                      </a:r>
                      <a:endParaRPr lang="id-ID" sz="2000" b="1" dirty="0"/>
                    </a:p>
                  </a:txBody>
                  <a:tcPr/>
                </a:tc>
              </a:tr>
              <a:tr h="370840">
                <a:tc>
                  <a:txBody>
                    <a:bodyPr/>
                    <a:lstStyle/>
                    <a:p>
                      <a:r>
                        <a:rPr lang="id-ID" sz="2000" b="1" dirty="0" smtClean="0"/>
                        <a:t>Penguapan </a:t>
                      </a:r>
                      <a:endParaRPr lang="id-ID" sz="2000" b="1" dirty="0"/>
                    </a:p>
                  </a:txBody>
                  <a:tcPr/>
                </a:tc>
                <a:tc>
                  <a:txBody>
                    <a:bodyPr/>
                    <a:lstStyle/>
                    <a:p>
                      <a:r>
                        <a:rPr lang="id-ID" sz="2000" b="1" dirty="0" smtClean="0"/>
                        <a:t>mm</a:t>
                      </a:r>
                      <a:endParaRPr lang="id-ID" sz="2000" b="1" dirty="0"/>
                    </a:p>
                  </a:txBody>
                  <a:tcPr/>
                </a:tc>
                <a:tc>
                  <a:txBody>
                    <a:bodyPr/>
                    <a:lstStyle/>
                    <a:p>
                      <a:r>
                        <a:rPr lang="id-ID" sz="2000" b="1" dirty="0" smtClean="0"/>
                        <a:t>mm,</a:t>
                      </a:r>
                      <a:r>
                        <a:rPr lang="id-ID" sz="2000" b="1" baseline="0" dirty="0" smtClean="0"/>
                        <a:t> inch</a:t>
                      </a:r>
                      <a:endParaRPr lang="id-ID" sz="2000" b="1" dirty="0"/>
                    </a:p>
                  </a:txBody>
                  <a:tcPr/>
                </a:tc>
              </a:tr>
              <a:tr h="370840">
                <a:tc>
                  <a:txBody>
                    <a:bodyPr/>
                    <a:lstStyle/>
                    <a:p>
                      <a:r>
                        <a:rPr lang="id-ID" sz="2000" b="1" dirty="0" smtClean="0"/>
                        <a:t>Kecepatan angin </a:t>
                      </a:r>
                      <a:endParaRPr lang="id-ID" sz="2000" b="1" dirty="0"/>
                    </a:p>
                  </a:txBody>
                  <a:tcPr/>
                </a:tc>
                <a:tc>
                  <a:txBody>
                    <a:bodyPr/>
                    <a:lstStyle/>
                    <a:p>
                      <a:r>
                        <a:rPr lang="id-ID" sz="2000" b="1" dirty="0" smtClean="0"/>
                        <a:t>Km jam</a:t>
                      </a:r>
                      <a:r>
                        <a:rPr lang="id-ID" sz="2000" b="1" baseline="30000" dirty="0" smtClean="0"/>
                        <a:t>-1</a:t>
                      </a:r>
                      <a:r>
                        <a:rPr lang="id-ID" sz="2000" b="1" baseline="0" dirty="0" smtClean="0"/>
                        <a:t> , m jam</a:t>
                      </a:r>
                      <a:r>
                        <a:rPr lang="id-ID" sz="2000" b="1" baseline="30000" dirty="0" smtClean="0"/>
                        <a:t>-1</a:t>
                      </a:r>
                      <a:endParaRPr lang="id-ID" sz="2000" b="1" baseline="30000" dirty="0"/>
                    </a:p>
                  </a:txBody>
                  <a:tcPr/>
                </a:tc>
                <a:tc>
                  <a:txBody>
                    <a:bodyPr/>
                    <a:lstStyle/>
                    <a:p>
                      <a:r>
                        <a:rPr lang="id-ID" sz="2000" b="1" dirty="0" smtClean="0"/>
                        <a:t>Km jam</a:t>
                      </a:r>
                      <a:r>
                        <a:rPr lang="id-ID" sz="2000" b="1" baseline="30000" dirty="0" smtClean="0"/>
                        <a:t>-1</a:t>
                      </a:r>
                      <a:r>
                        <a:rPr lang="id-ID" sz="2000" b="1" dirty="0" smtClean="0"/>
                        <a:t>,</a:t>
                      </a:r>
                      <a:r>
                        <a:rPr lang="id-ID" sz="2000" b="1" baseline="0" dirty="0" smtClean="0"/>
                        <a:t>  knot</a:t>
                      </a:r>
                      <a:endParaRPr lang="id-ID" sz="2000" b="1" dirty="0"/>
                    </a:p>
                  </a:txBody>
                  <a:tcPr/>
                </a:tc>
              </a:tr>
              <a:tr h="370840">
                <a:tc>
                  <a:txBody>
                    <a:bodyPr/>
                    <a:lstStyle/>
                    <a:p>
                      <a:r>
                        <a:rPr lang="id-ID" sz="2000" b="1" dirty="0" smtClean="0"/>
                        <a:t>Arah angin</a:t>
                      </a:r>
                      <a:endParaRPr lang="id-ID" sz="2000" b="1" dirty="0"/>
                    </a:p>
                  </a:txBody>
                  <a:tcPr/>
                </a:tc>
                <a:tc>
                  <a:txBody>
                    <a:bodyPr/>
                    <a:lstStyle/>
                    <a:p>
                      <a:r>
                        <a:rPr lang="id-ID" sz="2000" b="1" dirty="0" smtClean="0"/>
                        <a:t>derajat mata angin (</a:t>
                      </a:r>
                      <a:r>
                        <a:rPr lang="id-ID" sz="2000" b="1" baseline="30000" dirty="0" smtClean="0"/>
                        <a:t>o</a:t>
                      </a:r>
                      <a:r>
                        <a:rPr lang="id-ID" sz="2000" b="1" dirty="0" smtClean="0"/>
                        <a:t>)</a:t>
                      </a:r>
                      <a:endParaRPr lang="id-ID" sz="2000" b="1" dirty="0"/>
                    </a:p>
                  </a:txBody>
                  <a:tcPr/>
                </a:tc>
                <a:tc>
                  <a:txBody>
                    <a:bodyPr/>
                    <a:lstStyle/>
                    <a:p>
                      <a:r>
                        <a:rPr lang="id-ID" sz="2000" b="1" dirty="0" smtClean="0"/>
                        <a:t>derajat (</a:t>
                      </a:r>
                      <a:r>
                        <a:rPr lang="id-ID" sz="2000" b="1" baseline="30000" dirty="0" smtClean="0"/>
                        <a:t>o</a:t>
                      </a:r>
                      <a:r>
                        <a:rPr lang="id-ID" sz="2000" b="1" dirty="0" smtClean="0"/>
                        <a:t>)</a:t>
                      </a:r>
                      <a:endParaRPr lang="id-ID" sz="2000" b="1"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49408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a:r>
              <a:rPr lang="id-ID" sz="2400" b="1" dirty="0" smtClean="0"/>
              <a:t>9. Ketelitian dalam pengamatan unsur-unsur cuaca dan iklim</a:t>
            </a:r>
            <a:endParaRPr lang="id-ID" sz="2000" b="1" dirty="0" smtClean="0"/>
          </a:p>
          <a:p>
            <a:pPr algn="just"/>
            <a:r>
              <a:rPr lang="id-ID" sz="2400" b="1" dirty="0" smtClean="0"/>
              <a:t>Pengamatan unsur-unsur iklim penting dilakukan secara baik dan benar.  Akurasi data yang diamati mene</a:t>
            </a:r>
            <a:r>
              <a:rPr lang="en-US" sz="2400" b="1" dirty="0" smtClean="0"/>
              <a:t>n</a:t>
            </a:r>
            <a:r>
              <a:rPr lang="id-ID" sz="2400" b="1" dirty="0" smtClean="0"/>
              <a:t>tukan ketepatan dan keberhasilan dalam penggunaannya.  Data yang keliru atau tidak  benar  bisa berakibat fatal oleh sebab itu faktor manusia sangat menentukan.  Untuk meningkatkan ketelitian diciptakan alat-alat otomatis dan </a:t>
            </a:r>
            <a:r>
              <a:rPr lang="en-US" sz="2400" b="1" dirty="0" err="1" smtClean="0"/>
              <a:t>ketelitian</a:t>
            </a:r>
            <a:r>
              <a:rPr lang="en-US" sz="2400" b="1" dirty="0" smtClean="0"/>
              <a:t> </a:t>
            </a:r>
            <a:r>
              <a:rPr lang="id-ID" sz="2400" b="1" dirty="0" smtClean="0"/>
              <a:t>lebih canggih</a:t>
            </a:r>
            <a:r>
              <a:rPr lang="id-ID" sz="2400" dirty="0" smtClean="0"/>
              <a:t>         </a:t>
            </a:r>
          </a:p>
          <a:p>
            <a:endParaRPr lang="id-ID" sz="2400" b="1" dirty="0" smtClean="0"/>
          </a:p>
          <a:p>
            <a:r>
              <a:rPr lang="id-ID" sz="2400" b="1" dirty="0" smtClean="0"/>
              <a:t>TUGAS</a:t>
            </a:r>
            <a:endParaRPr lang="id-ID" dirty="0" smtClean="0"/>
          </a:p>
          <a:p>
            <a:pPr marL="342900" indent="-342900">
              <a:buAutoNum type="arabicPeriod"/>
            </a:pPr>
            <a:r>
              <a:rPr lang="id-ID" sz="2000" b="1" dirty="0" smtClean="0"/>
              <a:t>Jelaskan  perbedaan dan persamaan : meteorology dan klimatologi, cuaca dan iklim !</a:t>
            </a:r>
          </a:p>
          <a:p>
            <a:pPr marL="342900" indent="-342900" algn="just">
              <a:buAutoNum type="arabicPeriod" startAt="2"/>
            </a:pPr>
            <a:r>
              <a:rPr lang="id-ID" sz="2000" b="1" dirty="0" smtClean="0"/>
              <a:t>Jelaskan proses pembentukan  cuaca dan iklim</a:t>
            </a:r>
            <a:r>
              <a:rPr lang="en-US" sz="2000" b="1" dirty="0" smtClean="0"/>
              <a:t> </a:t>
            </a:r>
            <a:r>
              <a:rPr lang="id-ID" sz="2000" b="1" dirty="0" smtClean="0"/>
              <a:t>!</a:t>
            </a:r>
            <a:r>
              <a:rPr lang="en-US" sz="2000" b="1" dirty="0" smtClean="0"/>
              <a:t> </a:t>
            </a:r>
            <a:r>
              <a:rPr lang="en-US" sz="2000" b="1" dirty="0" err="1" smtClean="0"/>
              <a:t>Apa</a:t>
            </a:r>
            <a:r>
              <a:rPr lang="en-US" sz="2000" b="1" dirty="0" smtClean="0"/>
              <a:t> </a:t>
            </a:r>
            <a:r>
              <a:rPr lang="en-US" sz="2000" b="1" dirty="0" err="1" smtClean="0"/>
              <a:t>faktor</a:t>
            </a:r>
            <a:r>
              <a:rPr lang="en-US" sz="2000" b="1" dirty="0" smtClean="0"/>
              <a:t> </a:t>
            </a:r>
            <a:r>
              <a:rPr lang="en-US" sz="2000" b="1" dirty="0" err="1" smtClean="0"/>
              <a:t>pemicunya</a:t>
            </a:r>
            <a:r>
              <a:rPr lang="en-US" sz="2000" b="1" dirty="0" smtClean="0"/>
              <a:t> ?</a:t>
            </a:r>
            <a:r>
              <a:rPr lang="id-ID" sz="2000" b="1" dirty="0" smtClean="0"/>
              <a:t> Apa  pula yang dimaksud dengan faktor cuaca dan iklim beri contoh minima 3 contoh ? </a:t>
            </a:r>
          </a:p>
          <a:p>
            <a:pPr marL="342900" indent="-342900">
              <a:buAutoNum type="arabicPeriod" startAt="3"/>
            </a:pPr>
            <a:r>
              <a:rPr lang="id-ID" sz="2000" b="1" dirty="0" smtClean="0"/>
              <a:t>Apa yang anda ketahui tentang sejarah klimatologi ?</a:t>
            </a:r>
          </a:p>
          <a:p>
            <a:pPr marL="342900" indent="-342900" algn="just"/>
            <a:r>
              <a:rPr lang="id-ID" sz="2000" b="1" dirty="0" smtClean="0"/>
              <a:t>4. Tulis nama pakar yang turut berjasa dibidang klimatologi, dibidang apa minal dua orang  ?</a:t>
            </a:r>
          </a:p>
          <a:p>
            <a:pPr algn="just">
              <a:buAutoNum type="arabicPeriod" startAt="5"/>
            </a:pPr>
            <a:r>
              <a:rPr lang="id-ID" sz="2000" b="1" dirty="0" smtClean="0"/>
              <a:t>   Jelaskan   cabang-cabang ilmu  cuaca dan iklim ?</a:t>
            </a:r>
          </a:p>
          <a:p>
            <a:pPr marL="457200" indent="-457200"/>
            <a:r>
              <a:rPr lang="id-ID" sz="2000" b="1" dirty="0" smtClean="0"/>
              <a:t>6.  Apa kepanjangan WMO apa tugas utamanya minimal 2 tugas utama ?</a:t>
            </a:r>
          </a:p>
          <a:p>
            <a:pPr marL="457200" indent="-457200"/>
            <a:r>
              <a:rPr lang="id-ID" sz="2000" b="1" dirty="0" smtClean="0"/>
              <a:t>7.  Apa  mamfaat  informasi data  cuaca dan iklim minal 3 macam fanfaat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000" b="1" dirty="0" err="1" smtClean="0"/>
              <a:t>Petunjuk</a:t>
            </a:r>
            <a:r>
              <a:rPr lang="en-US" sz="2000" b="1" dirty="0" smtClean="0"/>
              <a:t> </a:t>
            </a:r>
            <a:r>
              <a:rPr lang="id-ID" sz="2000" b="1" dirty="0" smtClean="0"/>
              <a:t>mengerjakan tugas :</a:t>
            </a:r>
          </a:p>
          <a:p>
            <a:pPr marL="342900" indent="-342900" algn="just">
              <a:buAutoNum type="arabicPeriod"/>
            </a:pPr>
            <a:r>
              <a:rPr lang="id-ID" sz="2000" b="1" dirty="0" smtClean="0"/>
              <a:t>Jawaban ditulis di atas kertas double folio, tulis tangan, rapi, bersih, jelas dibaca, tidak coret moret, jangan nyontek atau copy kerjaan teman, kalau katahuan ada sangsi.  Setiap satu tugas dimulai halam baru. </a:t>
            </a:r>
          </a:p>
          <a:p>
            <a:pPr marL="342900" indent="-342900">
              <a:buAutoNum type="arabicPeriod"/>
            </a:pPr>
            <a:r>
              <a:rPr lang="id-ID" sz="2000" b="1" dirty="0" smtClean="0"/>
              <a:t>Tugas diserahkan minggu depan sebelum kuliah </a:t>
            </a:r>
          </a:p>
          <a:p>
            <a:pPr marL="342900" indent="-342900">
              <a:buAutoNum type="arabicPeriod"/>
            </a:pPr>
            <a:r>
              <a:rPr lang="id-ID" sz="2000" b="1" dirty="0" smtClean="0"/>
              <a:t>Jawaban ditulis secara urut menurut nomor urut pertanyaan </a:t>
            </a:r>
          </a:p>
          <a:p>
            <a:pPr marL="342900" indent="-342900">
              <a:buAutoNum type="arabicPeriod"/>
            </a:pPr>
            <a:r>
              <a:rPr lang="id-ID" sz="2000" b="1" dirty="0" smtClean="0"/>
              <a:t>Format tugas :  </a:t>
            </a:r>
          </a:p>
          <a:p>
            <a:pPr marL="342900" indent="-342900" algn="just"/>
            <a:endParaRPr lang="id-ID" sz="2000" b="1" dirty="0" smtClean="0"/>
          </a:p>
          <a:p>
            <a:pPr marL="342900" indent="-342900" algn="ctr"/>
            <a:r>
              <a:rPr lang="id-ID" sz="2000" b="1" dirty="0" smtClean="0"/>
              <a:t>TUGAS 1. PENDAHULUAN </a:t>
            </a:r>
          </a:p>
          <a:p>
            <a:pPr marL="342900" indent="-342900" algn="just"/>
            <a:r>
              <a:rPr lang="id-ID" sz="2000" b="1" dirty="0" smtClean="0"/>
              <a:t>Nama 		        : .........................</a:t>
            </a:r>
          </a:p>
          <a:p>
            <a:pPr marL="342900" indent="-342900"/>
            <a:r>
              <a:rPr lang="id-ID" sz="2000" b="1" dirty="0" smtClean="0"/>
              <a:t>NIM  		        :  ........................</a:t>
            </a:r>
          </a:p>
          <a:p>
            <a:pPr marL="342900" indent="-342900"/>
            <a:r>
              <a:rPr lang="id-ID" sz="2000" b="1" dirty="0" smtClean="0"/>
              <a:t>Prodi /jurusan/Fakultas  :.....................</a:t>
            </a:r>
          </a:p>
          <a:p>
            <a:pPr marL="342900" indent="-342900"/>
            <a:r>
              <a:rPr lang="id-ID" sz="2000" b="1" dirty="0" smtClean="0"/>
              <a:t>Mata Kuliah 	        :..........................</a:t>
            </a:r>
          </a:p>
          <a:p>
            <a:pPr marL="342900" indent="-342900"/>
            <a:r>
              <a:rPr lang="id-ID" sz="2000" b="1" dirty="0" smtClean="0"/>
              <a:t>Kelas              	        : .........................</a:t>
            </a:r>
          </a:p>
          <a:p>
            <a:pPr marL="342900" indent="-342900"/>
            <a:r>
              <a:rPr lang="id-ID" sz="2000" b="1" dirty="0" smtClean="0"/>
              <a:t>Semeter/tahun 	        :..........................</a:t>
            </a:r>
          </a:p>
          <a:p>
            <a:pPr marL="342900" indent="-342900"/>
            <a:r>
              <a:rPr lang="id-ID" sz="2000" b="1" dirty="0" smtClean="0"/>
              <a:t>Tanggal                	        :..........................</a:t>
            </a:r>
          </a:p>
          <a:p>
            <a:pPr marL="342900" indent="-342900"/>
            <a:r>
              <a:rPr lang="id-ID" sz="2000" b="1" dirty="0" smtClean="0"/>
              <a:t>No. 1..............................</a:t>
            </a:r>
          </a:p>
          <a:p>
            <a:pPr marL="342900" indent="-342900"/>
            <a:r>
              <a:rPr lang="id-ID" sz="2000" b="1" dirty="0" smtClean="0"/>
              <a:t>No.  2.............................</a:t>
            </a:r>
          </a:p>
          <a:p>
            <a:pPr marL="342900" indent="-342900"/>
            <a:r>
              <a:rPr lang="id-ID" sz="2000" b="1" dirty="0" smtClean="0"/>
              <a:t>Dst.................................</a:t>
            </a:r>
          </a:p>
          <a:p>
            <a:pPr marL="342900" indent="-342900"/>
            <a:endParaRPr lang="id-ID" sz="2000" b="1" dirty="0" smtClean="0"/>
          </a:p>
          <a:p>
            <a:pPr marL="342900" indent="-342900"/>
            <a:endParaRPr lang="id-ID" sz="2000" b="1" dirty="0" smtClean="0"/>
          </a:p>
          <a:p>
            <a:pPr marL="342900" indent="-342900"/>
            <a:endParaRPr lang="id-ID" sz="2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2585323"/>
          </a:xfrm>
          <a:prstGeom prst="rect">
            <a:avLst/>
          </a:prstGeom>
          <a:noFill/>
        </p:spPr>
        <p:txBody>
          <a:bodyPr wrap="square" rtlCol="0">
            <a:spAutoFit/>
          </a:bodyPr>
          <a:lstStyle/>
          <a:p>
            <a:r>
              <a:rPr lang="id-ID" dirty="0" smtClean="0"/>
              <a:t> </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smtClean="0"/>
          </a:p>
          <a:p>
            <a:endParaRPr lang="id-ID" dirty="0"/>
          </a:p>
        </p:txBody>
      </p:sp>
      <p:sp>
        <p:nvSpPr>
          <p:cNvPr id="4" name="TextBox 3"/>
          <p:cNvSpPr txBox="1"/>
          <p:nvPr/>
        </p:nvSpPr>
        <p:spPr>
          <a:xfrm>
            <a:off x="0" y="0"/>
            <a:ext cx="9144000" cy="2308324"/>
          </a:xfrm>
          <a:prstGeom prst="rect">
            <a:avLst/>
          </a:prstGeom>
          <a:noFill/>
        </p:spPr>
        <p:txBody>
          <a:bodyPr wrap="square" rtlCol="0">
            <a:spAutoFit/>
          </a:bodyPr>
          <a:lstStyle/>
          <a:p>
            <a:r>
              <a:rPr lang="id-ID" dirty="0" smtClean="0"/>
              <a:t> </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a:p>
        </p:txBody>
      </p:sp>
      <p:sp>
        <p:nvSpPr>
          <p:cNvPr id="5" name="TextBox 4"/>
          <p:cNvSpPr txBox="1"/>
          <p:nvPr/>
        </p:nvSpPr>
        <p:spPr>
          <a:xfrm>
            <a:off x="0" y="0"/>
            <a:ext cx="9144000" cy="3231654"/>
          </a:xfrm>
          <a:prstGeom prst="rect">
            <a:avLst/>
          </a:prstGeom>
          <a:noFill/>
        </p:spPr>
        <p:txBody>
          <a:bodyPr wrap="square" rtlCol="0">
            <a:spAutoFit/>
          </a:bodyPr>
          <a:lstStyle/>
          <a:p>
            <a:r>
              <a:rPr lang="id-ID" sz="2400" dirty="0" smtClean="0"/>
              <a:t> </a:t>
            </a:r>
            <a:r>
              <a:rPr lang="id-ID" sz="2400" b="1" dirty="0" smtClean="0">
                <a:solidFill>
                  <a:srgbClr val="FF0000"/>
                </a:solidFill>
              </a:rPr>
              <a:t>4. SILABUS</a:t>
            </a:r>
          </a:p>
          <a:p>
            <a:endParaRPr lang="id-ID" b="1" dirty="0" smtClean="0">
              <a:solidFill>
                <a:srgbClr val="FF0000"/>
              </a:solidFill>
            </a:endParaRPr>
          </a:p>
          <a:p>
            <a:endParaRPr lang="id-ID" b="1" dirty="0" smtClean="0">
              <a:solidFill>
                <a:srgbClr val="FF0000"/>
              </a:solidFill>
            </a:endParaRPr>
          </a:p>
          <a:p>
            <a:endParaRPr lang="id-ID" b="1" dirty="0" smtClean="0">
              <a:solidFill>
                <a:srgbClr val="FF0000"/>
              </a:solidFill>
            </a:endParaRPr>
          </a:p>
          <a:p>
            <a:r>
              <a:rPr lang="id-ID" dirty="0" smtClean="0"/>
              <a:t> </a:t>
            </a:r>
          </a:p>
          <a:p>
            <a:endParaRPr lang="id-ID" dirty="0" smtClean="0"/>
          </a:p>
          <a:p>
            <a:endParaRPr lang="id-ID" dirty="0" smtClean="0"/>
          </a:p>
          <a:p>
            <a:endParaRPr lang="id-ID" dirty="0" smtClean="0"/>
          </a:p>
          <a:p>
            <a:endParaRPr lang="id-ID" dirty="0" smtClean="0"/>
          </a:p>
          <a:p>
            <a:endParaRPr lang="id-ID" dirty="0" smtClean="0"/>
          </a:p>
          <a:p>
            <a:endParaRPr lang="id-ID" dirty="0"/>
          </a:p>
        </p:txBody>
      </p:sp>
      <p:graphicFrame>
        <p:nvGraphicFramePr>
          <p:cNvPr id="6" name="Table 5"/>
          <p:cNvGraphicFramePr>
            <a:graphicFrameLocks noGrp="1"/>
          </p:cNvGraphicFramePr>
          <p:nvPr/>
        </p:nvGraphicFramePr>
        <p:xfrm>
          <a:off x="0" y="428604"/>
          <a:ext cx="9144032" cy="6202680"/>
        </p:xfrm>
        <a:graphic>
          <a:graphicData uri="http://schemas.openxmlformats.org/drawingml/2006/table">
            <a:tbl>
              <a:tblPr firstRow="1" bandRow="1">
                <a:tableStyleId>{5C22544A-7EE6-4342-B048-85BDC9FD1C3A}</a:tableStyleId>
              </a:tblPr>
              <a:tblGrid>
                <a:gridCol w="857224"/>
                <a:gridCol w="3071834"/>
                <a:gridCol w="1428760"/>
                <a:gridCol w="1500198"/>
                <a:gridCol w="2286016"/>
              </a:tblGrid>
              <a:tr h="370840">
                <a:tc>
                  <a:txBody>
                    <a:bodyPr/>
                    <a:lstStyle/>
                    <a:p>
                      <a:pPr algn="ctr"/>
                      <a:r>
                        <a:rPr lang="id-ID" sz="1800" dirty="0" smtClean="0"/>
                        <a:t>BAB  </a:t>
                      </a:r>
                      <a:endParaRPr lang="id-ID" sz="1800" dirty="0"/>
                    </a:p>
                  </a:txBody>
                  <a:tcPr/>
                </a:tc>
                <a:tc>
                  <a:txBody>
                    <a:bodyPr/>
                    <a:lstStyle/>
                    <a:p>
                      <a:pPr algn="ctr"/>
                      <a:r>
                        <a:rPr lang="id-ID" sz="1800" dirty="0" smtClean="0"/>
                        <a:t>POKOK  BAHASAN </a:t>
                      </a:r>
                      <a:endParaRPr lang="id-ID" sz="1800" dirty="0"/>
                    </a:p>
                  </a:txBody>
                  <a:tcPr/>
                </a:tc>
                <a:tc>
                  <a:txBody>
                    <a:bodyPr/>
                    <a:lstStyle/>
                    <a:p>
                      <a:pPr algn="ctr"/>
                      <a:r>
                        <a:rPr lang="id-ID" sz="1800" dirty="0" smtClean="0"/>
                        <a:t>PERTEMUAN</a:t>
                      </a:r>
                      <a:r>
                        <a:rPr lang="id-ID" sz="1800" baseline="0" dirty="0" smtClean="0"/>
                        <a:t>  KE</a:t>
                      </a:r>
                      <a:endParaRPr lang="id-ID" sz="1800" dirty="0"/>
                    </a:p>
                  </a:txBody>
                  <a:tcPr/>
                </a:tc>
                <a:tc>
                  <a:txBody>
                    <a:bodyPr/>
                    <a:lstStyle/>
                    <a:p>
                      <a:pPr algn="ctr"/>
                      <a:r>
                        <a:rPr lang="id-ID" sz="1800" dirty="0" smtClean="0"/>
                        <a:t>WAKTU (MNT)</a:t>
                      </a:r>
                      <a:endParaRPr lang="id-ID" sz="1800" dirty="0"/>
                    </a:p>
                  </a:txBody>
                  <a:tcPr/>
                </a:tc>
                <a:tc>
                  <a:txBody>
                    <a:bodyPr/>
                    <a:lstStyle/>
                    <a:p>
                      <a:pPr algn="ctr"/>
                      <a:r>
                        <a:rPr lang="id-ID" sz="1800" dirty="0" smtClean="0"/>
                        <a:t>DOSEN</a:t>
                      </a:r>
                      <a:endParaRPr lang="id-ID" sz="1800" dirty="0"/>
                    </a:p>
                  </a:txBody>
                  <a:tcPr/>
                </a:tc>
              </a:tr>
              <a:tr h="370840">
                <a:tc>
                  <a:txBody>
                    <a:bodyPr/>
                    <a:lstStyle/>
                    <a:p>
                      <a:r>
                        <a:rPr lang="id-ID" sz="1800" b="1" dirty="0" smtClean="0"/>
                        <a:t>I</a:t>
                      </a:r>
                      <a:endParaRPr lang="id-ID" sz="1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800" b="1" dirty="0" smtClean="0"/>
                        <a:t>PENDAHULUAN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800" b="1" dirty="0" smtClean="0"/>
                        <a:t>1</a:t>
                      </a:r>
                    </a:p>
                  </a:txBody>
                  <a:tcPr/>
                </a:tc>
                <a:tc>
                  <a:txBody>
                    <a:bodyPr/>
                    <a:lstStyle/>
                    <a:p>
                      <a:pPr algn="ctr"/>
                      <a:r>
                        <a:rPr lang="id-ID" sz="1800" b="1" dirty="0" smtClean="0"/>
                        <a:t> 1 X 100   </a:t>
                      </a:r>
                      <a:endParaRPr lang="id-ID" sz="1800" b="1" dirty="0"/>
                    </a:p>
                  </a:txBody>
                  <a:tcPr/>
                </a:tc>
                <a:tc>
                  <a:txBody>
                    <a:bodyPr/>
                    <a:lstStyle/>
                    <a:p>
                      <a:r>
                        <a:rPr lang="id-ID" sz="1800" b="1" dirty="0" smtClean="0"/>
                        <a:t>Ir. Busi Saleh, SU</a:t>
                      </a:r>
                      <a:endParaRPr lang="id-ID" sz="1800" b="1" dirty="0"/>
                    </a:p>
                  </a:txBody>
                  <a:tcPr/>
                </a:tc>
              </a:tr>
              <a:tr h="370840">
                <a:tc>
                  <a:txBody>
                    <a:bodyPr/>
                    <a:lstStyle/>
                    <a:p>
                      <a:r>
                        <a:rPr lang="id-ID" sz="1800" b="1" dirty="0" smtClean="0"/>
                        <a:t>II</a:t>
                      </a:r>
                      <a:endParaRPr lang="id-ID" sz="1800" b="1" dirty="0"/>
                    </a:p>
                  </a:txBody>
                  <a:tcPr/>
                </a:tc>
                <a:tc>
                  <a:txBody>
                    <a:bodyPr/>
                    <a:lstStyle/>
                    <a:p>
                      <a:r>
                        <a:rPr lang="id-ID" sz="1800" b="1" dirty="0" smtClean="0"/>
                        <a:t>ATMOSFER</a:t>
                      </a:r>
                      <a:endParaRPr lang="id-ID" sz="1800" b="1" dirty="0"/>
                    </a:p>
                  </a:txBody>
                  <a:tcPr/>
                </a:tc>
                <a:tc>
                  <a:txBody>
                    <a:bodyPr/>
                    <a:lstStyle/>
                    <a:p>
                      <a:r>
                        <a:rPr lang="id-ID" sz="1800" b="1" dirty="0" smtClean="0"/>
                        <a:t>2</a:t>
                      </a:r>
                      <a:endParaRPr lang="id-ID" sz="1800" b="1" dirty="0"/>
                    </a:p>
                  </a:txBody>
                  <a:tcPr/>
                </a:tc>
                <a:tc>
                  <a:txBody>
                    <a:bodyPr/>
                    <a:lstStyle/>
                    <a:p>
                      <a:pPr algn="ctr"/>
                      <a:r>
                        <a:rPr lang="id-ID" sz="1800" b="1" dirty="0" smtClean="0"/>
                        <a:t>1 X 100 </a:t>
                      </a:r>
                      <a:endParaRPr lang="id-ID" sz="1800" b="1" dirty="0"/>
                    </a:p>
                  </a:txBody>
                  <a:tcPr/>
                </a:tc>
                <a:tc>
                  <a:txBody>
                    <a:bodyPr/>
                    <a:lstStyle/>
                    <a:p>
                      <a:endParaRPr lang="id-ID" sz="1800" dirty="0"/>
                    </a:p>
                  </a:txBody>
                  <a:tcPr/>
                </a:tc>
              </a:tr>
              <a:tr h="370840">
                <a:tc>
                  <a:txBody>
                    <a:bodyPr/>
                    <a:lstStyle/>
                    <a:p>
                      <a:r>
                        <a:rPr lang="id-ID" sz="1800" b="1" dirty="0" smtClean="0"/>
                        <a:t>III</a:t>
                      </a:r>
                      <a:endParaRPr lang="id-ID" sz="1800" b="1" dirty="0"/>
                    </a:p>
                  </a:txBody>
                  <a:tcPr/>
                </a:tc>
                <a:tc>
                  <a:txBody>
                    <a:bodyPr/>
                    <a:lstStyle/>
                    <a:p>
                      <a:r>
                        <a:rPr lang="id-ID" sz="1800" b="1" dirty="0" smtClean="0"/>
                        <a:t>RADIASI  MATAHARI</a:t>
                      </a:r>
                      <a:endParaRPr lang="id-ID" sz="1800" b="1" dirty="0"/>
                    </a:p>
                  </a:txBody>
                  <a:tcPr/>
                </a:tc>
                <a:tc>
                  <a:txBody>
                    <a:bodyPr/>
                    <a:lstStyle/>
                    <a:p>
                      <a:r>
                        <a:rPr lang="id-ID" sz="1800" b="1" dirty="0" smtClean="0"/>
                        <a:t>3,</a:t>
                      </a:r>
                      <a:r>
                        <a:rPr lang="id-ID" sz="1800" b="1" baseline="0" dirty="0" smtClean="0"/>
                        <a:t> 4</a:t>
                      </a:r>
                      <a:endParaRPr lang="id-ID" sz="1800" b="1" dirty="0"/>
                    </a:p>
                  </a:txBody>
                  <a:tcPr/>
                </a:tc>
                <a:tc>
                  <a:txBody>
                    <a:bodyPr/>
                    <a:lstStyle/>
                    <a:p>
                      <a:pPr algn="ctr"/>
                      <a:r>
                        <a:rPr lang="id-ID" sz="1800" b="1" dirty="0" smtClean="0"/>
                        <a:t>2 X 1</a:t>
                      </a:r>
                      <a:r>
                        <a:rPr lang="id-ID" sz="1800" b="1" baseline="0" dirty="0" smtClean="0"/>
                        <a:t>00 </a:t>
                      </a:r>
                      <a:endParaRPr lang="id-ID" sz="1800" b="1" dirty="0"/>
                    </a:p>
                  </a:txBody>
                  <a:tcPr/>
                </a:tc>
                <a:tc>
                  <a:txBody>
                    <a:bodyPr/>
                    <a:lstStyle/>
                    <a:p>
                      <a:endParaRPr lang="id-ID" sz="1800" dirty="0"/>
                    </a:p>
                  </a:txBody>
                  <a:tcPr/>
                </a:tc>
              </a:tr>
              <a:tr h="370840">
                <a:tc>
                  <a:txBody>
                    <a:bodyPr/>
                    <a:lstStyle/>
                    <a:p>
                      <a:r>
                        <a:rPr lang="id-ID" sz="1800" b="1" dirty="0" smtClean="0"/>
                        <a:t>IV</a:t>
                      </a:r>
                      <a:endParaRPr lang="id-ID" sz="1800" b="1" dirty="0"/>
                    </a:p>
                  </a:txBody>
                  <a:tcPr/>
                </a:tc>
                <a:tc>
                  <a:txBody>
                    <a:bodyPr/>
                    <a:lstStyle/>
                    <a:p>
                      <a:r>
                        <a:rPr lang="id-ID" sz="1800" b="1" dirty="0" smtClean="0"/>
                        <a:t>SUHU DAN PANAS </a:t>
                      </a:r>
                      <a:endParaRPr lang="id-ID" sz="1800" b="1" dirty="0"/>
                    </a:p>
                  </a:txBody>
                  <a:tcPr/>
                </a:tc>
                <a:tc>
                  <a:txBody>
                    <a:bodyPr/>
                    <a:lstStyle/>
                    <a:p>
                      <a:r>
                        <a:rPr lang="id-ID" sz="1800" b="1" dirty="0" smtClean="0"/>
                        <a:t>5</a:t>
                      </a:r>
                      <a:endParaRPr lang="id-ID" sz="1800" b="1" dirty="0"/>
                    </a:p>
                  </a:txBody>
                  <a:tcPr/>
                </a:tc>
                <a:tc>
                  <a:txBody>
                    <a:bodyPr/>
                    <a:lstStyle/>
                    <a:p>
                      <a:pPr algn="ctr"/>
                      <a:r>
                        <a:rPr lang="id-ID" sz="1800" b="1" dirty="0" smtClean="0"/>
                        <a:t>1 X 100</a:t>
                      </a:r>
                      <a:endParaRPr lang="id-ID" sz="1800" b="1" dirty="0"/>
                    </a:p>
                  </a:txBody>
                  <a:tcPr/>
                </a:tc>
                <a:tc>
                  <a:txBody>
                    <a:bodyPr/>
                    <a:lstStyle/>
                    <a:p>
                      <a:endParaRPr lang="id-ID" sz="1800" dirty="0"/>
                    </a:p>
                  </a:txBody>
                  <a:tcPr/>
                </a:tc>
              </a:tr>
              <a:tr h="370840">
                <a:tc>
                  <a:txBody>
                    <a:bodyPr/>
                    <a:lstStyle/>
                    <a:p>
                      <a:r>
                        <a:rPr lang="id-ID" sz="1800" b="1" dirty="0" smtClean="0"/>
                        <a:t>V</a:t>
                      </a:r>
                      <a:endParaRPr lang="id-ID" sz="1800" b="1" dirty="0"/>
                    </a:p>
                  </a:txBody>
                  <a:tcPr/>
                </a:tc>
                <a:tc>
                  <a:txBody>
                    <a:bodyPr/>
                    <a:lstStyle/>
                    <a:p>
                      <a:r>
                        <a:rPr lang="id-ID" sz="1800" b="1" dirty="0" smtClean="0"/>
                        <a:t>KELEMBABAN </a:t>
                      </a:r>
                      <a:endParaRPr lang="id-ID" sz="1800" b="1" dirty="0"/>
                    </a:p>
                  </a:txBody>
                  <a:tcPr/>
                </a:tc>
                <a:tc>
                  <a:txBody>
                    <a:bodyPr/>
                    <a:lstStyle/>
                    <a:p>
                      <a:r>
                        <a:rPr lang="id-ID" sz="1800" b="1" dirty="0" smtClean="0"/>
                        <a:t>6</a:t>
                      </a:r>
                      <a:endParaRPr lang="id-ID" sz="1800" b="1" dirty="0"/>
                    </a:p>
                  </a:txBody>
                  <a:tcPr/>
                </a:tc>
                <a:tc>
                  <a:txBody>
                    <a:bodyPr/>
                    <a:lstStyle/>
                    <a:p>
                      <a:pPr algn="ctr"/>
                      <a:r>
                        <a:rPr lang="id-ID" sz="1800" b="1" dirty="0" smtClean="0"/>
                        <a:t>1 X 100</a:t>
                      </a:r>
                      <a:endParaRPr lang="id-ID" sz="1800" b="1" dirty="0"/>
                    </a:p>
                  </a:txBody>
                  <a:tcPr/>
                </a:tc>
                <a:tc>
                  <a:txBody>
                    <a:bodyPr/>
                    <a:lstStyle/>
                    <a:p>
                      <a:endParaRPr lang="id-ID" sz="1800" dirty="0"/>
                    </a:p>
                  </a:txBody>
                  <a:tcPr/>
                </a:tc>
              </a:tr>
              <a:tr h="370840">
                <a:tc>
                  <a:txBody>
                    <a:bodyPr/>
                    <a:lstStyle/>
                    <a:p>
                      <a:r>
                        <a:rPr lang="id-ID" sz="1800" b="1" dirty="0" smtClean="0"/>
                        <a:t>VI</a:t>
                      </a:r>
                      <a:endParaRPr lang="id-ID" sz="1800" b="1" dirty="0"/>
                    </a:p>
                  </a:txBody>
                  <a:tcPr/>
                </a:tc>
                <a:tc>
                  <a:txBody>
                    <a:bodyPr/>
                    <a:lstStyle/>
                    <a:p>
                      <a:pPr algn="just"/>
                      <a:r>
                        <a:rPr lang="id-ID" sz="1800" b="1" dirty="0" smtClean="0"/>
                        <a:t>TEKANAN UDARA DAN ANGIN</a:t>
                      </a:r>
                      <a:endParaRPr lang="id-ID" sz="1800" b="1" dirty="0"/>
                    </a:p>
                  </a:txBody>
                  <a:tcPr/>
                </a:tc>
                <a:tc>
                  <a:txBody>
                    <a:bodyPr/>
                    <a:lstStyle/>
                    <a:p>
                      <a:r>
                        <a:rPr lang="id-ID" sz="1800" b="1" dirty="0" smtClean="0"/>
                        <a:t>7, 8</a:t>
                      </a:r>
                      <a:endParaRPr lang="id-ID" sz="1800" b="1" dirty="0"/>
                    </a:p>
                  </a:txBody>
                  <a:tcPr/>
                </a:tc>
                <a:tc>
                  <a:txBody>
                    <a:bodyPr/>
                    <a:lstStyle/>
                    <a:p>
                      <a:pPr algn="ctr"/>
                      <a:r>
                        <a:rPr lang="id-ID" sz="1800" b="1" dirty="0" smtClean="0"/>
                        <a:t>2 X 100 </a:t>
                      </a:r>
                      <a:endParaRPr lang="id-ID" sz="1800" b="1" dirty="0"/>
                    </a:p>
                  </a:txBody>
                  <a:tcPr/>
                </a:tc>
                <a:tc>
                  <a:txBody>
                    <a:bodyPr/>
                    <a:lstStyle/>
                    <a:p>
                      <a:endParaRPr lang="id-ID" sz="1800" dirty="0"/>
                    </a:p>
                  </a:txBody>
                  <a:tcPr/>
                </a:tc>
              </a:tr>
              <a:tr h="370840">
                <a:tc>
                  <a:txBody>
                    <a:bodyPr/>
                    <a:lstStyle/>
                    <a:p>
                      <a:endParaRPr lang="id-ID" sz="1800" b="1" dirty="0"/>
                    </a:p>
                  </a:txBody>
                  <a:tcPr/>
                </a:tc>
                <a:tc>
                  <a:txBody>
                    <a:bodyPr/>
                    <a:lstStyle/>
                    <a:p>
                      <a:pPr algn="ctr"/>
                      <a:r>
                        <a:rPr lang="id-ID" sz="1800" b="1" dirty="0" smtClean="0"/>
                        <a:t>UTS</a:t>
                      </a:r>
                      <a:endParaRPr lang="id-ID" sz="1800" b="1" dirty="0"/>
                    </a:p>
                  </a:txBody>
                  <a:tcPr/>
                </a:tc>
                <a:tc>
                  <a:txBody>
                    <a:bodyPr/>
                    <a:lstStyle/>
                    <a:p>
                      <a:pPr algn="ctr"/>
                      <a:endParaRPr lang="id-ID" sz="1800" b="1" dirty="0"/>
                    </a:p>
                  </a:txBody>
                  <a:tcPr/>
                </a:tc>
                <a:tc>
                  <a:txBody>
                    <a:bodyPr/>
                    <a:lstStyle/>
                    <a:p>
                      <a:endParaRPr lang="id-ID" sz="1800" b="1" dirty="0"/>
                    </a:p>
                  </a:txBody>
                  <a:tcPr/>
                </a:tc>
                <a:tc>
                  <a:txBody>
                    <a:bodyPr/>
                    <a:lstStyle/>
                    <a:p>
                      <a:endParaRPr lang="id-ID" sz="1800" dirty="0"/>
                    </a:p>
                  </a:txBody>
                  <a:tcPr/>
                </a:tc>
              </a:tr>
              <a:tr h="370840">
                <a:tc>
                  <a:txBody>
                    <a:bodyPr/>
                    <a:lstStyle/>
                    <a:p>
                      <a:r>
                        <a:rPr lang="id-ID" sz="1800" b="1" dirty="0" smtClean="0"/>
                        <a:t>VII</a:t>
                      </a:r>
                      <a:endParaRPr lang="id-ID" sz="1800" b="1" dirty="0"/>
                    </a:p>
                  </a:txBody>
                  <a:tcPr/>
                </a:tc>
                <a:tc>
                  <a:txBody>
                    <a:bodyPr/>
                    <a:lstStyle/>
                    <a:p>
                      <a:r>
                        <a:rPr lang="id-ID" sz="1800" b="1" dirty="0" smtClean="0"/>
                        <a:t>PENGUAPAN</a:t>
                      </a:r>
                      <a:r>
                        <a:rPr lang="id-ID" sz="1800" b="1" baseline="0" dirty="0" smtClean="0"/>
                        <a:t> </a:t>
                      </a:r>
                      <a:endParaRPr lang="id-ID" sz="1800" b="1" dirty="0"/>
                    </a:p>
                  </a:txBody>
                  <a:tcPr/>
                </a:tc>
                <a:tc>
                  <a:txBody>
                    <a:bodyPr/>
                    <a:lstStyle/>
                    <a:p>
                      <a:r>
                        <a:rPr lang="id-ID" sz="1800" b="1" dirty="0" smtClean="0"/>
                        <a:t>9</a:t>
                      </a:r>
                      <a:endParaRPr lang="id-ID" sz="1800" b="1" dirty="0"/>
                    </a:p>
                  </a:txBody>
                  <a:tcPr/>
                </a:tc>
                <a:tc>
                  <a:txBody>
                    <a:bodyPr/>
                    <a:lstStyle/>
                    <a:p>
                      <a:pPr algn="ctr"/>
                      <a:r>
                        <a:rPr lang="id-ID" sz="1800" b="1" dirty="0" smtClean="0"/>
                        <a:t>1 X 100 </a:t>
                      </a:r>
                      <a:endParaRPr lang="id-ID" sz="1800" b="1" dirty="0"/>
                    </a:p>
                  </a:txBody>
                  <a:tcPr/>
                </a:tc>
                <a:tc>
                  <a:txBody>
                    <a:bodyPr/>
                    <a:lstStyle/>
                    <a:p>
                      <a:r>
                        <a:rPr lang="id-ID" sz="1800" b="1" dirty="0" smtClean="0"/>
                        <a:t>Ir. Heru Widiyono, MS</a:t>
                      </a:r>
                      <a:endParaRPr lang="id-ID" sz="1800" b="1" dirty="0"/>
                    </a:p>
                  </a:txBody>
                  <a:tcPr/>
                </a:tc>
              </a:tr>
              <a:tr h="370840">
                <a:tc>
                  <a:txBody>
                    <a:bodyPr/>
                    <a:lstStyle/>
                    <a:p>
                      <a:r>
                        <a:rPr lang="id-ID" sz="1800" b="1" dirty="0" smtClean="0"/>
                        <a:t>VIII</a:t>
                      </a:r>
                      <a:endParaRPr lang="id-ID" sz="1800" b="1" dirty="0"/>
                    </a:p>
                  </a:txBody>
                  <a:tcPr/>
                </a:tc>
                <a:tc>
                  <a:txBody>
                    <a:bodyPr/>
                    <a:lstStyle/>
                    <a:p>
                      <a:r>
                        <a:rPr lang="id-ID" sz="1800" b="1" dirty="0" smtClean="0"/>
                        <a:t>AWAN DAN HUJAN </a:t>
                      </a:r>
                      <a:endParaRPr lang="id-ID" sz="1800" b="1" dirty="0"/>
                    </a:p>
                  </a:txBody>
                  <a:tcPr/>
                </a:tc>
                <a:tc>
                  <a:txBody>
                    <a:bodyPr/>
                    <a:lstStyle/>
                    <a:p>
                      <a:r>
                        <a:rPr lang="id-ID" sz="1800" b="1" dirty="0" smtClean="0"/>
                        <a:t>10, 11</a:t>
                      </a:r>
                      <a:endParaRPr lang="id-ID" sz="1800" b="1" dirty="0"/>
                    </a:p>
                  </a:txBody>
                  <a:tcPr/>
                </a:tc>
                <a:tc>
                  <a:txBody>
                    <a:bodyPr/>
                    <a:lstStyle/>
                    <a:p>
                      <a:pPr algn="ctr"/>
                      <a:r>
                        <a:rPr lang="id-ID" sz="1800" b="1" baseline="0" dirty="0" smtClean="0"/>
                        <a:t>2 X 100 </a:t>
                      </a:r>
                      <a:endParaRPr lang="id-ID" sz="1800" b="1" dirty="0"/>
                    </a:p>
                  </a:txBody>
                  <a:tcPr/>
                </a:tc>
                <a:tc>
                  <a:txBody>
                    <a:bodyPr/>
                    <a:lstStyle/>
                    <a:p>
                      <a:endParaRPr lang="id-ID" sz="1800" dirty="0"/>
                    </a:p>
                  </a:txBody>
                  <a:tcPr/>
                </a:tc>
              </a:tr>
              <a:tr h="370840">
                <a:tc>
                  <a:txBody>
                    <a:bodyPr/>
                    <a:lstStyle/>
                    <a:p>
                      <a:r>
                        <a:rPr lang="id-ID" sz="1800" b="1" dirty="0" smtClean="0"/>
                        <a:t>IX</a:t>
                      </a:r>
                      <a:endParaRPr lang="id-ID" sz="1800" b="1" dirty="0"/>
                    </a:p>
                  </a:txBody>
                  <a:tcPr/>
                </a:tc>
                <a:tc>
                  <a:txBody>
                    <a:bodyPr/>
                    <a:lstStyle/>
                    <a:p>
                      <a:r>
                        <a:rPr lang="id-ID" sz="1800" b="1" dirty="0" smtClean="0"/>
                        <a:t>KLASIFIKASI IKLIM </a:t>
                      </a:r>
                      <a:endParaRPr lang="id-ID" sz="1800" b="1" dirty="0"/>
                    </a:p>
                  </a:txBody>
                  <a:tcPr/>
                </a:tc>
                <a:tc>
                  <a:txBody>
                    <a:bodyPr/>
                    <a:lstStyle/>
                    <a:p>
                      <a:r>
                        <a:rPr lang="id-ID" sz="1800" b="1" dirty="0" smtClean="0"/>
                        <a:t>12</a:t>
                      </a:r>
                      <a:endParaRPr lang="id-ID" sz="1800" b="1" dirty="0"/>
                    </a:p>
                  </a:txBody>
                  <a:tcPr/>
                </a:tc>
                <a:tc>
                  <a:txBody>
                    <a:bodyPr/>
                    <a:lstStyle/>
                    <a:p>
                      <a:pPr algn="ctr"/>
                      <a:r>
                        <a:rPr lang="id-ID" sz="1800" b="1" dirty="0" smtClean="0"/>
                        <a:t>1 X</a:t>
                      </a:r>
                      <a:r>
                        <a:rPr lang="id-ID" sz="1800" b="1" baseline="0" dirty="0" smtClean="0"/>
                        <a:t> 1</a:t>
                      </a:r>
                      <a:r>
                        <a:rPr lang="id-ID" sz="1800" b="1" dirty="0" smtClean="0"/>
                        <a:t>00 </a:t>
                      </a:r>
                      <a:endParaRPr lang="id-ID" sz="1800" b="1" dirty="0"/>
                    </a:p>
                  </a:txBody>
                  <a:tcPr/>
                </a:tc>
                <a:tc>
                  <a:txBody>
                    <a:bodyPr/>
                    <a:lstStyle/>
                    <a:p>
                      <a:endParaRPr lang="id-ID" sz="1800" dirty="0"/>
                    </a:p>
                  </a:txBody>
                  <a:tcPr/>
                </a:tc>
              </a:tr>
              <a:tr h="370840">
                <a:tc>
                  <a:txBody>
                    <a:bodyPr/>
                    <a:lstStyle/>
                    <a:p>
                      <a:r>
                        <a:rPr lang="id-ID" sz="1800" b="1" dirty="0" smtClean="0"/>
                        <a:t>X</a:t>
                      </a:r>
                      <a:endParaRPr lang="id-ID" sz="1800" b="1" dirty="0"/>
                    </a:p>
                  </a:txBody>
                  <a:tcPr/>
                </a:tc>
                <a:tc>
                  <a:txBody>
                    <a:bodyPr/>
                    <a:lstStyle/>
                    <a:p>
                      <a:r>
                        <a:rPr lang="id-ID" sz="1800" b="1" dirty="0" smtClean="0"/>
                        <a:t>PERUBAHAN IKLIM </a:t>
                      </a:r>
                      <a:endParaRPr lang="id-ID" sz="1800" b="1" dirty="0"/>
                    </a:p>
                  </a:txBody>
                  <a:tcPr/>
                </a:tc>
                <a:tc>
                  <a:txBody>
                    <a:bodyPr/>
                    <a:lstStyle/>
                    <a:p>
                      <a:r>
                        <a:rPr lang="id-ID" sz="1800" b="1" dirty="0" smtClean="0"/>
                        <a:t>13</a:t>
                      </a:r>
                      <a:endParaRPr lang="id-ID" sz="1800" b="1" dirty="0"/>
                    </a:p>
                  </a:txBody>
                  <a:tcPr/>
                </a:tc>
                <a:tc>
                  <a:txBody>
                    <a:bodyPr/>
                    <a:lstStyle/>
                    <a:p>
                      <a:pPr algn="ctr"/>
                      <a:r>
                        <a:rPr lang="id-ID" sz="1800" b="1" dirty="0" smtClean="0"/>
                        <a:t>1 X 100</a:t>
                      </a:r>
                      <a:endParaRPr lang="id-ID" sz="1800" b="1" dirty="0"/>
                    </a:p>
                  </a:txBody>
                  <a:tcPr/>
                </a:tc>
                <a:tc>
                  <a:txBody>
                    <a:bodyPr/>
                    <a:lstStyle/>
                    <a:p>
                      <a:endParaRPr lang="id-ID" sz="1800" dirty="0"/>
                    </a:p>
                  </a:txBody>
                  <a:tcPr/>
                </a:tc>
              </a:tr>
              <a:tr h="370840">
                <a:tc>
                  <a:txBody>
                    <a:bodyPr/>
                    <a:lstStyle/>
                    <a:p>
                      <a:r>
                        <a:rPr lang="id-ID" sz="1800" b="1" dirty="0" smtClean="0"/>
                        <a:t>XI</a:t>
                      </a:r>
                      <a:endParaRPr lang="id-ID" sz="1800" b="1" dirty="0"/>
                    </a:p>
                  </a:txBody>
                  <a:tcPr/>
                </a:tc>
                <a:tc>
                  <a:txBody>
                    <a:bodyPr/>
                    <a:lstStyle/>
                    <a:p>
                      <a:r>
                        <a:rPr lang="id-ID" sz="1800" b="1" dirty="0" smtClean="0"/>
                        <a:t>PENGUKURAN CUACA </a:t>
                      </a:r>
                      <a:endParaRPr lang="id-ID" sz="1800" b="1" dirty="0"/>
                    </a:p>
                  </a:txBody>
                  <a:tcPr/>
                </a:tc>
                <a:tc>
                  <a:txBody>
                    <a:bodyPr/>
                    <a:lstStyle/>
                    <a:p>
                      <a:r>
                        <a:rPr lang="id-ID" sz="1800" b="1" dirty="0" smtClean="0"/>
                        <a:t>14</a:t>
                      </a:r>
                      <a:endParaRPr lang="id-ID" sz="1800" b="1" dirty="0"/>
                    </a:p>
                  </a:txBody>
                  <a:tcPr/>
                </a:tc>
                <a:tc>
                  <a:txBody>
                    <a:bodyPr/>
                    <a:lstStyle/>
                    <a:p>
                      <a:pPr algn="ctr"/>
                      <a:r>
                        <a:rPr lang="id-ID" sz="1800" b="1" dirty="0" smtClean="0"/>
                        <a:t>1 X 100</a:t>
                      </a:r>
                      <a:endParaRPr lang="id-ID" sz="1800" b="1" dirty="0"/>
                    </a:p>
                  </a:txBody>
                  <a:tcPr/>
                </a:tc>
                <a:tc>
                  <a:txBody>
                    <a:bodyPr/>
                    <a:lstStyle/>
                    <a:p>
                      <a:r>
                        <a:rPr lang="id-ID" sz="1800" dirty="0" smtClean="0"/>
                        <a:t> </a:t>
                      </a:r>
                      <a:endParaRPr lang="id-ID" sz="1800" dirty="0"/>
                    </a:p>
                  </a:txBody>
                  <a:tcPr/>
                </a:tc>
              </a:tr>
              <a:tr h="370840">
                <a:tc>
                  <a:txBody>
                    <a:bodyPr/>
                    <a:lstStyle/>
                    <a:p>
                      <a:r>
                        <a:rPr lang="id-ID" sz="1800" b="1" dirty="0" smtClean="0"/>
                        <a:t>XII</a:t>
                      </a:r>
                      <a:endParaRPr lang="id-ID" sz="1800" b="1" dirty="0"/>
                    </a:p>
                  </a:txBody>
                  <a:tcPr/>
                </a:tc>
                <a:tc>
                  <a:txBody>
                    <a:bodyPr/>
                    <a:lstStyle/>
                    <a:p>
                      <a:r>
                        <a:rPr lang="id-ID" sz="1800" b="1" baseline="0" dirty="0" smtClean="0"/>
                        <a:t>IKLIM DAN  </a:t>
                      </a:r>
                      <a:r>
                        <a:rPr lang="id-ID" sz="1800" b="1" dirty="0" smtClean="0"/>
                        <a:t>PERTANIAN </a:t>
                      </a:r>
                      <a:endParaRPr lang="id-ID" sz="1800" b="1" dirty="0"/>
                    </a:p>
                  </a:txBody>
                  <a:tcPr/>
                </a:tc>
                <a:tc>
                  <a:txBody>
                    <a:bodyPr/>
                    <a:lstStyle/>
                    <a:p>
                      <a:r>
                        <a:rPr lang="id-ID" sz="1800" b="1" dirty="0" smtClean="0"/>
                        <a:t>15, 16</a:t>
                      </a:r>
                      <a:endParaRPr lang="id-ID" sz="1800" b="1" dirty="0"/>
                    </a:p>
                  </a:txBody>
                  <a:tcPr/>
                </a:tc>
                <a:tc>
                  <a:txBody>
                    <a:bodyPr/>
                    <a:lstStyle/>
                    <a:p>
                      <a:pPr algn="ctr"/>
                      <a:r>
                        <a:rPr lang="id-ID" sz="1800" b="1" smtClean="0"/>
                        <a:t>1 X 100 </a:t>
                      </a:r>
                      <a:endParaRPr lang="id-ID" sz="1800" b="1" dirty="0"/>
                    </a:p>
                  </a:txBody>
                  <a:tcPr/>
                </a:tc>
                <a:tc>
                  <a:txBody>
                    <a:bodyPr/>
                    <a:lstStyle/>
                    <a:p>
                      <a:endParaRPr lang="id-ID" sz="1800" dirty="0"/>
                    </a:p>
                  </a:txBody>
                  <a:tcPr/>
                </a:tc>
              </a:tr>
              <a:tr h="370840">
                <a:tc>
                  <a:txBody>
                    <a:bodyPr/>
                    <a:lstStyle/>
                    <a:p>
                      <a:endParaRPr lang="id-ID" sz="1800" b="1" dirty="0"/>
                    </a:p>
                  </a:txBody>
                  <a:tcPr/>
                </a:tc>
                <a:tc>
                  <a:txBody>
                    <a:bodyPr/>
                    <a:lstStyle/>
                    <a:p>
                      <a:pPr algn="ctr"/>
                      <a:r>
                        <a:rPr lang="id-ID" sz="1800" b="1" dirty="0" smtClean="0"/>
                        <a:t>UAS</a:t>
                      </a:r>
                      <a:endParaRPr lang="id-ID" sz="1800" b="1" dirty="0"/>
                    </a:p>
                  </a:txBody>
                  <a:tcPr/>
                </a:tc>
                <a:tc>
                  <a:txBody>
                    <a:bodyPr/>
                    <a:lstStyle/>
                    <a:p>
                      <a:pPr algn="ctr"/>
                      <a:endParaRPr lang="id-ID" sz="1800" b="1" dirty="0"/>
                    </a:p>
                  </a:txBody>
                  <a:tcPr/>
                </a:tc>
                <a:tc>
                  <a:txBody>
                    <a:bodyPr/>
                    <a:lstStyle/>
                    <a:p>
                      <a:r>
                        <a:rPr lang="id-ID" sz="1800" b="1" baseline="0" dirty="0" smtClean="0"/>
                        <a:t>         </a:t>
                      </a:r>
                      <a:endParaRPr lang="id-ID" sz="1800" b="1" dirty="0"/>
                    </a:p>
                  </a:txBody>
                  <a:tcPr/>
                </a:tc>
                <a:tc>
                  <a:txBody>
                    <a:bodyPr/>
                    <a:lstStyle/>
                    <a:p>
                      <a:pPr algn="ctr"/>
                      <a:endParaRPr lang="id-ID" sz="1800" b="1" dirty="0"/>
                    </a:p>
                  </a:txBody>
                  <a:tcPr/>
                </a:tc>
              </a:tr>
              <a:tr h="370840">
                <a:tc>
                  <a:txBody>
                    <a:bodyPr/>
                    <a:lstStyle/>
                    <a:p>
                      <a:r>
                        <a:rPr lang="id-ID" b="1" dirty="0" smtClean="0">
                          <a:solidFill>
                            <a:srgbClr val="FF0000"/>
                          </a:solidFill>
                        </a:rPr>
                        <a:t>Note</a:t>
                      </a:r>
                      <a:r>
                        <a:rPr lang="id-ID" b="1" baseline="0" dirty="0" smtClean="0">
                          <a:solidFill>
                            <a:srgbClr val="FF0000"/>
                          </a:solidFill>
                        </a:rPr>
                        <a:t> :</a:t>
                      </a:r>
                      <a:endParaRPr lang="id-ID" b="1" dirty="0">
                        <a:solidFill>
                          <a:srgbClr val="FF0000"/>
                        </a:solidFill>
                      </a:endParaRPr>
                    </a:p>
                  </a:txBody>
                  <a:tcPr/>
                </a:tc>
                <a:tc>
                  <a:txBody>
                    <a:bodyPr/>
                    <a:lstStyle/>
                    <a:p>
                      <a:r>
                        <a:rPr lang="id-ID" b="1" dirty="0" smtClean="0">
                          <a:solidFill>
                            <a:srgbClr val="FF0000"/>
                          </a:solidFill>
                        </a:rPr>
                        <a:t>1 X PERTEMUAN 100 MENIT</a:t>
                      </a:r>
                      <a:endParaRPr lang="id-ID" b="1" dirty="0">
                        <a:solidFill>
                          <a:srgbClr val="FF0000"/>
                        </a:solidFill>
                      </a:endParaRPr>
                    </a:p>
                  </a:txBody>
                  <a:tcPr/>
                </a:tc>
                <a:tc>
                  <a:txBody>
                    <a:bodyPr/>
                    <a:lstStyle/>
                    <a:p>
                      <a:endParaRPr lang="id-ID" b="1" dirty="0">
                        <a:solidFill>
                          <a:srgbClr val="FF0000"/>
                        </a:solidFill>
                      </a:endParaRPr>
                    </a:p>
                  </a:txBody>
                  <a:tcPr/>
                </a:tc>
                <a:tc>
                  <a:txBody>
                    <a:bodyPr/>
                    <a:lstStyle/>
                    <a:p>
                      <a:endParaRPr lang="id-ID" dirty="0"/>
                    </a:p>
                  </a:txBody>
                  <a:tcPr/>
                </a:tc>
                <a:tc>
                  <a:txBody>
                    <a:bodyPr/>
                    <a:lstStyle/>
                    <a:p>
                      <a:endParaRPr lang="id-ID"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2585323"/>
          </a:xfrm>
          <a:prstGeom prst="rect">
            <a:avLst/>
          </a:prstGeom>
          <a:noFill/>
        </p:spPr>
        <p:txBody>
          <a:bodyPr wrap="square" rtlCol="0">
            <a:spAutoFit/>
          </a:bodyPr>
          <a:lstStyle/>
          <a:p>
            <a:r>
              <a:rPr lang="id-ID" dirty="0" smtClean="0"/>
              <a:t> </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smtClean="0"/>
          </a:p>
          <a:p>
            <a:endParaRPr lang="id-ID" dirty="0"/>
          </a:p>
        </p:txBody>
      </p:sp>
      <p:sp>
        <p:nvSpPr>
          <p:cNvPr id="3" name="TextBox 2"/>
          <p:cNvSpPr txBox="1"/>
          <p:nvPr/>
        </p:nvSpPr>
        <p:spPr>
          <a:xfrm>
            <a:off x="0" y="0"/>
            <a:ext cx="9144000" cy="6617196"/>
          </a:xfrm>
          <a:prstGeom prst="rect">
            <a:avLst/>
          </a:prstGeom>
          <a:noFill/>
        </p:spPr>
        <p:txBody>
          <a:bodyPr wrap="square" rtlCol="0">
            <a:spAutoFit/>
          </a:bodyPr>
          <a:lstStyle/>
          <a:p>
            <a:r>
              <a:rPr lang="id-ID" sz="2400" b="1" dirty="0" smtClean="0">
                <a:solidFill>
                  <a:srgbClr val="FF0000"/>
                </a:solidFill>
              </a:rPr>
              <a:t>5.  LITERATUR</a:t>
            </a:r>
          </a:p>
          <a:p>
            <a:pPr marL="457200" indent="-457200" algn="just">
              <a:buAutoNum type="arabicPeriod"/>
            </a:pPr>
            <a:r>
              <a:rPr lang="id-ID" sz="2000" b="1" dirty="0" smtClean="0"/>
              <a:t>A. Gunarsih Karta Saputra , 2014. Klimatologi : Pengaruh  Iklim Terhadap  	Tanah dan Tanaman. Bumi Aksara, Jakarta</a:t>
            </a:r>
          </a:p>
          <a:p>
            <a:pPr marL="457200" indent="-457200" algn="just">
              <a:buAutoNum type="arabicPeriod"/>
            </a:pPr>
            <a:r>
              <a:rPr lang="id-ID" sz="2000" b="1" dirty="0" smtClean="0"/>
              <a:t>Benyamin Lakitan, 1994. Dasar-dasar Klimatologi. Rajawali Pers, Jakarta</a:t>
            </a:r>
          </a:p>
          <a:p>
            <a:pPr marL="457200" indent="-457200" algn="just">
              <a:buAutoNum type="arabicPeriod"/>
            </a:pPr>
            <a:r>
              <a:rPr lang="id-ID" sz="2000" b="1" dirty="0" smtClean="0"/>
              <a:t> Bayong Tjasyono, 1992.  Klimatologi Terapan. Pionir Jaya, Bandung</a:t>
            </a:r>
          </a:p>
          <a:p>
            <a:pPr marL="457200" indent="-457200" algn="just">
              <a:buAutoNum type="arabicPeriod"/>
            </a:pPr>
            <a:r>
              <a:rPr lang="id-ID" sz="2000" b="1" dirty="0" smtClean="0"/>
              <a:t> Handoko (editor), 1994. Klimatologi Dasar. Pustaka Jaya, Jakarta</a:t>
            </a:r>
          </a:p>
          <a:p>
            <a:pPr marL="457200" indent="-457200" algn="just">
              <a:buAutoNum type="arabicPeriod"/>
            </a:pPr>
            <a:r>
              <a:rPr lang="id-ID" sz="2000" b="1" dirty="0" smtClean="0"/>
              <a:t> M. Moran, Joshep et. All, 1997. Meteorologi, the Atmosfer and the Science of 	Weather. Prentice Hall, New Jersey</a:t>
            </a:r>
          </a:p>
          <a:p>
            <a:pPr marL="457200" indent="-457200" algn="just">
              <a:buAutoNum type="arabicPeriod"/>
            </a:pPr>
            <a:r>
              <a:rPr lang="id-ID" sz="2000" b="1" dirty="0" smtClean="0"/>
              <a:t> Saleh, B.,  Syamsu N. M. 2000.  Bahan Ajar Perkuliahan Dasar-dasar Klimatologi</a:t>
            </a:r>
          </a:p>
          <a:p>
            <a:pPr algn="just"/>
            <a:r>
              <a:rPr lang="id-ID" sz="2000" b="1" dirty="0" smtClean="0"/>
              <a:t>	Jurusan Ilmu Tanah Fakultas Pertanian Universitas Bengkulu</a:t>
            </a:r>
          </a:p>
          <a:p>
            <a:pPr marL="457200" indent="-457200" algn="just">
              <a:buAutoNum type="arabicPeriod" startAt="7"/>
            </a:pPr>
            <a:r>
              <a:rPr lang="id-ID" sz="2000" b="1" dirty="0" smtClean="0"/>
              <a:t>Susilo Prawiro Wardoyo, 1996. Meteorologi.  ITB, Bandung</a:t>
            </a:r>
          </a:p>
          <a:p>
            <a:pPr marL="457200" indent="-457200" algn="just">
              <a:buAutoNum type="arabicPeriod" startAt="7"/>
            </a:pPr>
            <a:r>
              <a:rPr lang="id-ID" sz="2000" b="1" dirty="0" smtClean="0"/>
              <a:t>Soekardi Wisnubroto, 1999. Pramotowongso dan Wagiro Menurut Jabaran 	Meteorologi, Manfaatnya dalam Pertanian dan Sosial. Mitra Gama  Widya, 	Yogyakarta </a:t>
            </a:r>
          </a:p>
          <a:p>
            <a:pPr marL="342900" indent="-342900"/>
            <a:r>
              <a:rPr lang="id-ID" sz="2000" b="1" dirty="0" smtClean="0"/>
              <a:t>9.     Trewartha, G.T. 1980. An Introduction to Climate. 4</a:t>
            </a:r>
            <a:r>
              <a:rPr lang="id-ID" sz="2000" b="1" baseline="30000" dirty="0" smtClean="0"/>
              <a:t>th</a:t>
            </a:r>
            <a:r>
              <a:rPr lang="id-ID" sz="2000" b="1" dirty="0" smtClean="0"/>
              <a:t>. Ed. McGraw-Hill  Bok Co.</a:t>
            </a:r>
          </a:p>
          <a:p>
            <a:pPr marL="342900" indent="-342900"/>
            <a:r>
              <a:rPr lang="id-ID" sz="2000" b="1" dirty="0" smtClean="0"/>
              <a:t>		 Tokiyo . 416p</a:t>
            </a:r>
          </a:p>
          <a:p>
            <a:pPr marL="457200" indent="-457200">
              <a:buAutoNum type="arabicPeriod" startAt="10"/>
            </a:pPr>
            <a:r>
              <a:rPr lang="id-ID" sz="2000" b="1" dirty="0" smtClean="0"/>
              <a:t>Yonny Koesmaryono dan Muhammad Aksari, 2010. Klimatologi Pertanian. 	Universitas  Terbuka</a:t>
            </a:r>
          </a:p>
          <a:p>
            <a:pPr marL="342900" indent="-342900"/>
            <a:endParaRPr lang="id-ID" sz="2000" b="1" dirty="0" smtClean="0"/>
          </a:p>
          <a:p>
            <a:pPr marL="342900" indent="-342900"/>
            <a:endParaRPr lang="id-ID" sz="2000" b="1" dirty="0" smtClean="0"/>
          </a:p>
          <a:p>
            <a:pPr marL="342900" indent="-342900"/>
            <a:endParaRPr lang="id-ID" sz="20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432530"/>
          </a:xfrm>
          <a:prstGeom prst="rect">
            <a:avLst/>
          </a:prstGeom>
          <a:noFill/>
        </p:spPr>
        <p:txBody>
          <a:bodyPr wrap="square" rtlCol="0">
            <a:spAutoFit/>
          </a:bodyPr>
          <a:lstStyle/>
          <a:p>
            <a:r>
              <a:rPr lang="id-ID" sz="2400" b="1" dirty="0" smtClean="0">
                <a:solidFill>
                  <a:srgbClr val="0070C0"/>
                </a:solidFill>
              </a:rPr>
              <a:t>B.  KONSEP CUACA DAN IKLIM </a:t>
            </a:r>
          </a:p>
          <a:p>
            <a:endParaRPr lang="id-ID" sz="2400" dirty="0" smtClean="0">
              <a:solidFill>
                <a:srgbClr val="FF0000"/>
              </a:solidFill>
            </a:endParaRPr>
          </a:p>
          <a:p>
            <a:pPr algn="just"/>
            <a:r>
              <a:rPr lang="id-ID" sz="2400" b="1" spc="50" dirty="0" smtClean="0">
                <a:ln w="11430"/>
                <a:solidFill>
                  <a:srgbClr val="FF0000"/>
                </a:solidFill>
                <a:effectLst>
                  <a:outerShdw blurRad="76200" dist="50800" dir="5400000" algn="tl" rotWithShape="0">
                    <a:srgbClr val="000000">
                      <a:alpha val="65000"/>
                    </a:srgbClr>
                  </a:outerShdw>
                </a:effectLst>
              </a:rPr>
              <a:t>TUJUAN</a:t>
            </a:r>
          </a:p>
          <a:p>
            <a:pPr algn="just"/>
            <a:r>
              <a:rPr lang="id-ID" sz="2400" b="1" spc="50" dirty="0" smtClean="0">
                <a:ln w="11430"/>
                <a:effectLst>
                  <a:outerShdw blurRad="76200" dist="50800" dir="5400000" algn="tl" rotWithShape="0">
                    <a:srgbClr val="000000">
                      <a:alpha val="65000"/>
                    </a:srgbClr>
                  </a:outerShdw>
                </a:effectLst>
              </a:rPr>
              <a:t>Setelah mengikuti perkuliahan bab ini diharapkan mahasiswa dapat menjelaskan tentang pokok-pokok bahasan dalam bab ini</a:t>
            </a:r>
          </a:p>
          <a:p>
            <a:pPr algn="just"/>
            <a:endParaRPr lang="id-ID" sz="2000" b="1" spc="50" dirty="0" smtClean="0">
              <a:ln w="11430"/>
              <a:effectLst>
                <a:outerShdw blurRad="76200" dist="50800" dir="5400000" algn="tl" rotWithShape="0">
                  <a:srgbClr val="000000">
                    <a:alpha val="65000"/>
                  </a:srgbClr>
                </a:outerShdw>
              </a:effectLst>
            </a:endParaRPr>
          </a:p>
          <a:p>
            <a:pPr algn="just"/>
            <a:r>
              <a:rPr lang="id-ID" sz="2400" b="1" spc="50" dirty="0" smtClean="0">
                <a:ln w="11430"/>
                <a:solidFill>
                  <a:srgbClr val="FF0000"/>
                </a:solidFill>
                <a:effectLst>
                  <a:outerShdw blurRad="76200" dist="50800" dir="5400000" algn="tl" rotWithShape="0">
                    <a:srgbClr val="000000">
                      <a:alpha val="65000"/>
                    </a:srgbClr>
                  </a:outerShdw>
                </a:effectLst>
              </a:rPr>
              <a:t>POKOK BAHASAN</a:t>
            </a:r>
            <a:endParaRPr lang="id-ID" sz="2400" b="1" spc="50" dirty="0" smtClean="0">
              <a:ln w="11430"/>
              <a:effectLst>
                <a:outerShdw blurRad="76200" dist="50800" dir="5400000" algn="tl" rotWithShape="0">
                  <a:srgbClr val="000000">
                    <a:alpha val="65000"/>
                  </a:srgbClr>
                </a:outerShdw>
              </a:effectLst>
            </a:endParaRPr>
          </a:p>
          <a:p>
            <a:pPr algn="just"/>
            <a:r>
              <a:rPr lang="id-ID" sz="2400" b="1" spc="50" dirty="0" smtClean="0">
                <a:ln w="11430"/>
                <a:effectLst>
                  <a:outerShdw blurRad="76200" dist="50800" dir="5400000" algn="tl" rotWithShape="0">
                    <a:srgbClr val="000000">
                      <a:alpha val="65000"/>
                    </a:srgbClr>
                  </a:outerShdw>
                </a:effectLst>
              </a:rPr>
              <a:t>Yang akan dibahas dalam bab ini: pengertian  cuaca dan iklim; penyebab, proses, dan mekanisme  pembentukan cuaca dan iklim,  sejarah perkembangan meteorologi dan klimatologi, contoh aplikasi   data   cuaca dan ikim, ruang lingkup dan cabang-cabang  klimatologi,  kerjasama interasional  tentang cuaca dan iklim, manfaat informasi data cuaca dan iklim, satuan  unsur-unsur cuaca dan iklim</a:t>
            </a:r>
          </a:p>
          <a:p>
            <a:pPr algn="just"/>
            <a:endParaRPr lang="id-ID" sz="2000" b="1" spc="50" dirty="0" smtClean="0">
              <a:ln w="11430"/>
              <a:effectLst>
                <a:outerShdw blurRad="76200" dist="50800" dir="5400000" algn="tl" rotWithShape="0">
                  <a:srgbClr val="000000">
                    <a:alpha val="65000"/>
                  </a:srgbClr>
                </a:outerShdw>
              </a:effectLst>
            </a:endParaRPr>
          </a:p>
          <a:p>
            <a:pPr algn="just"/>
            <a:endParaRPr lang="id-ID" sz="2000" b="1" spc="50" dirty="0" smtClean="0">
              <a:ln w="11430"/>
              <a:effectLst>
                <a:outerShdw blurRad="76200" dist="50800" dir="5400000" algn="tl" rotWithShape="0">
                  <a:srgbClr val="000000">
                    <a:alpha val="65000"/>
                  </a:srgbClr>
                </a:outerShdw>
              </a:effectLst>
            </a:endParaRPr>
          </a:p>
          <a:p>
            <a:pPr algn="just"/>
            <a:endParaRPr lang="id-ID" sz="2000" b="1" spc="50" dirty="0" smtClean="0">
              <a:ln w="11430"/>
              <a:effectLst>
                <a:outerShdw blurRad="76200" dist="50800" dir="5400000" algn="tl" rotWithShape="0">
                  <a:srgbClr val="000000">
                    <a:alpha val="65000"/>
                  </a:srgbClr>
                </a:outerShdw>
              </a:effectLst>
            </a:endParaRPr>
          </a:p>
          <a:p>
            <a:pPr algn="just"/>
            <a:endParaRPr lang="id-ID"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46330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r>
              <a:rPr lang="id-ID" dirty="0" smtClean="0"/>
              <a:t> </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r>
              <a:rPr lang="id-ID" dirty="0" smtClean="0"/>
              <a:t> </a:t>
            </a:r>
          </a:p>
          <a:p>
            <a:endParaRPr lang="id-ID" dirty="0" smtClean="0"/>
          </a:p>
        </p:txBody>
      </p:sp>
      <p:pic>
        <p:nvPicPr>
          <p:cNvPr id="5" name="Picture 8" descr="https://encrypted-tbn3.gstatic.com/images?q=tbn:ANd9GcTgeRGPLO5SRmwAwort7w2MAoB6uSOXia0JX-A1gknnZNNISd1Kvg"/>
          <p:cNvPicPr>
            <a:picLocks noChangeAspect="1" noChangeArrowheads="1"/>
          </p:cNvPicPr>
          <p:nvPr/>
        </p:nvPicPr>
        <p:blipFill>
          <a:blip r:embed="rId2"/>
          <a:srcRect/>
          <a:stretch>
            <a:fillRect/>
          </a:stretch>
        </p:blipFill>
        <p:spPr bwMode="auto">
          <a:xfrm>
            <a:off x="4857752" y="2500306"/>
            <a:ext cx="2071702" cy="1714512"/>
          </a:xfrm>
          <a:prstGeom prst="rect">
            <a:avLst/>
          </a:prstGeom>
          <a:noFill/>
        </p:spPr>
      </p:pic>
      <p:pic>
        <p:nvPicPr>
          <p:cNvPr id="6" name="Picture 4" descr="https://encrypted-tbn0.gstatic.com/images?q=tbn:ANd9GcQfzwZLoMwuM7KxHr0Gr-0taqYMyyfWRCARlZYp4kI55x68gGUYxA"/>
          <p:cNvPicPr>
            <a:picLocks noChangeAspect="1" noChangeArrowheads="1"/>
          </p:cNvPicPr>
          <p:nvPr/>
        </p:nvPicPr>
        <p:blipFill>
          <a:blip r:embed="rId3"/>
          <a:srcRect/>
          <a:stretch>
            <a:fillRect/>
          </a:stretch>
        </p:blipFill>
        <p:spPr bwMode="auto">
          <a:xfrm>
            <a:off x="0" y="0"/>
            <a:ext cx="3428992" cy="2500306"/>
          </a:xfrm>
          <a:prstGeom prst="rect">
            <a:avLst/>
          </a:prstGeom>
          <a:ln>
            <a:noFill/>
          </a:ln>
          <a:effectLst>
            <a:softEdge rad="112500"/>
          </a:effectLst>
        </p:spPr>
      </p:pic>
      <p:pic>
        <p:nvPicPr>
          <p:cNvPr id="7" name="Picture 2" descr="https://encrypted-tbn1.gstatic.com/images?q=tbn:ANd9GcQxmjFx48JtivgkFc8ZJjSMlz6xGNR9pMrC7hxICAnjT2DExAnW"/>
          <p:cNvPicPr>
            <a:picLocks noChangeAspect="1" noChangeArrowheads="1"/>
          </p:cNvPicPr>
          <p:nvPr/>
        </p:nvPicPr>
        <p:blipFill>
          <a:blip r:embed="rId4"/>
          <a:srcRect/>
          <a:stretch>
            <a:fillRect/>
          </a:stretch>
        </p:blipFill>
        <p:spPr bwMode="auto">
          <a:xfrm>
            <a:off x="0" y="2500306"/>
            <a:ext cx="2357422" cy="1643074"/>
          </a:xfrm>
          <a:prstGeom prst="rect">
            <a:avLst/>
          </a:prstGeom>
          <a:noFill/>
        </p:spPr>
      </p:pic>
      <p:pic>
        <p:nvPicPr>
          <p:cNvPr id="8" name="Picture 7" descr="http://www.greenpeace.org/seasia/id/Global/seasia/External/image/2005/7/close-up-of-the-sun-globally.gif"/>
          <p:cNvPicPr/>
          <p:nvPr/>
        </p:nvPicPr>
        <p:blipFill>
          <a:blip r:embed="rId5">
            <a:extLst>
              <a:ext uri="{28A0092B-C50C-407E-A947-70E740481C1C}">
                <a14:useLocalDpi xmlns:a14="http://schemas.microsoft.com/office/drawing/2010/main" xmlns="" val="0"/>
              </a:ext>
            </a:extLst>
          </a:blip>
          <a:srcRect/>
          <a:stretch>
            <a:fillRect/>
          </a:stretch>
        </p:blipFill>
        <p:spPr bwMode="auto">
          <a:xfrm>
            <a:off x="6357950" y="0"/>
            <a:ext cx="2786050" cy="2500306"/>
          </a:xfrm>
          <a:prstGeom prst="rect">
            <a:avLst/>
          </a:prstGeom>
          <a:noFill/>
          <a:ln>
            <a:noFill/>
          </a:ln>
        </p:spPr>
      </p:pic>
      <p:pic>
        <p:nvPicPr>
          <p:cNvPr id="9" name="Picture 8" descr="C:\images.jpg"/>
          <p:cNvPicPr/>
          <p:nvPr/>
        </p:nvPicPr>
        <p:blipFill>
          <a:blip r:embed="rId6">
            <a:extLst>
              <a:ext uri="{28A0092B-C50C-407E-A947-70E740481C1C}">
                <a14:useLocalDpi xmlns:a14="http://schemas.microsoft.com/office/drawing/2010/main" xmlns="" val="0"/>
              </a:ext>
            </a:extLst>
          </a:blip>
          <a:srcRect/>
          <a:stretch>
            <a:fillRect/>
          </a:stretch>
        </p:blipFill>
        <p:spPr bwMode="auto">
          <a:xfrm>
            <a:off x="3500430" y="0"/>
            <a:ext cx="2857520" cy="2500306"/>
          </a:xfrm>
          <a:prstGeom prst="rect">
            <a:avLst/>
          </a:prstGeom>
          <a:noFill/>
          <a:ln>
            <a:noFill/>
          </a:ln>
        </p:spPr>
      </p:pic>
      <p:pic>
        <p:nvPicPr>
          <p:cNvPr id="10" name="Picture 4" descr="http://weather.meteo.itb.ac.id/content/artikel/artikel1_files/image001.gif"/>
          <p:cNvPicPr>
            <a:picLocks noChangeAspect="1" noChangeArrowheads="1"/>
          </p:cNvPicPr>
          <p:nvPr/>
        </p:nvPicPr>
        <p:blipFill>
          <a:blip r:embed="rId7"/>
          <a:srcRect/>
          <a:stretch>
            <a:fillRect/>
          </a:stretch>
        </p:blipFill>
        <p:spPr bwMode="auto">
          <a:xfrm>
            <a:off x="2357422" y="2500306"/>
            <a:ext cx="2428892" cy="1714512"/>
          </a:xfrm>
          <a:prstGeom prst="rect">
            <a:avLst/>
          </a:prstGeom>
          <a:noFill/>
        </p:spPr>
      </p:pic>
      <p:pic>
        <p:nvPicPr>
          <p:cNvPr id="12" name="Picture 4" descr="http://media.viva.co.id/thumbs2/2013/08/21/50970-0_663_382.jpg"/>
          <p:cNvPicPr>
            <a:picLocks noChangeAspect="1" noChangeArrowheads="1"/>
          </p:cNvPicPr>
          <p:nvPr/>
        </p:nvPicPr>
        <p:blipFill>
          <a:blip r:embed="rId8"/>
          <a:srcRect/>
          <a:stretch>
            <a:fillRect/>
          </a:stretch>
        </p:blipFill>
        <p:spPr bwMode="auto">
          <a:xfrm>
            <a:off x="7000892" y="2500306"/>
            <a:ext cx="2143108" cy="1714512"/>
          </a:xfrm>
          <a:prstGeom prst="rect">
            <a:avLst/>
          </a:prstGeom>
          <a:noFill/>
        </p:spPr>
      </p:pic>
      <p:pic>
        <p:nvPicPr>
          <p:cNvPr id="13" name="Picture 12" descr="https://encrypted-tbn2.gstatic.com/images?q=tbn:ANd9GcRYeAgceuxvpcJm4c5BWRk0e4qf1hvDtrTKMHojfVxk_8iP6rzG"/>
          <p:cNvPicPr>
            <a:picLocks noChangeAspect="1" noChangeArrowheads="1"/>
          </p:cNvPicPr>
          <p:nvPr/>
        </p:nvPicPr>
        <p:blipFill>
          <a:blip r:embed="rId9"/>
          <a:srcRect/>
          <a:stretch>
            <a:fillRect/>
          </a:stretch>
        </p:blipFill>
        <p:spPr bwMode="auto">
          <a:xfrm>
            <a:off x="1857356" y="4214818"/>
            <a:ext cx="1857388" cy="2071702"/>
          </a:xfrm>
          <a:prstGeom prst="rect">
            <a:avLst/>
          </a:prstGeom>
          <a:noFill/>
        </p:spPr>
      </p:pic>
      <p:pic>
        <p:nvPicPr>
          <p:cNvPr id="14" name="Picture 12" descr="https://encrypted-tbn2.gstatic.com/images?q=tbn:ANd9GcSSwcL5r99O1lERC3aWiKX_K5sUBS-nyAx-Ghu82NwazyCVJFKLLg"/>
          <p:cNvPicPr>
            <a:picLocks noChangeAspect="1" noChangeArrowheads="1"/>
          </p:cNvPicPr>
          <p:nvPr/>
        </p:nvPicPr>
        <p:blipFill>
          <a:blip r:embed="rId10"/>
          <a:srcRect/>
          <a:stretch>
            <a:fillRect/>
          </a:stretch>
        </p:blipFill>
        <p:spPr bwMode="auto">
          <a:xfrm>
            <a:off x="7358082" y="4286256"/>
            <a:ext cx="1785918" cy="2000264"/>
          </a:xfrm>
          <a:prstGeom prst="rect">
            <a:avLst/>
          </a:prstGeom>
          <a:noFill/>
        </p:spPr>
      </p:pic>
      <p:pic>
        <p:nvPicPr>
          <p:cNvPr id="15" name="Picture 4" descr="http://images.travelpod.com/users/inoursuitcase/freedom_07-08.1221396480.sahara-desert-dunes.jpg"/>
          <p:cNvPicPr>
            <a:picLocks noChangeAspect="1" noChangeArrowheads="1"/>
          </p:cNvPicPr>
          <p:nvPr/>
        </p:nvPicPr>
        <p:blipFill>
          <a:blip r:embed="rId11"/>
          <a:srcRect/>
          <a:stretch>
            <a:fillRect/>
          </a:stretch>
        </p:blipFill>
        <p:spPr bwMode="auto">
          <a:xfrm>
            <a:off x="0" y="4214818"/>
            <a:ext cx="1857356" cy="2071702"/>
          </a:xfrm>
          <a:prstGeom prst="rect">
            <a:avLst/>
          </a:prstGeom>
          <a:noFill/>
        </p:spPr>
      </p:pic>
      <p:pic>
        <p:nvPicPr>
          <p:cNvPr id="16" name="Picture 18" descr="http://3.bp.blogspot.com/-8jWscaEdwS4/UajD3tYvErI/AAAAAAAAAuc/aNoLUbs47uc/s1600/geo.jpeg"/>
          <p:cNvPicPr>
            <a:picLocks noChangeAspect="1" noChangeArrowheads="1"/>
          </p:cNvPicPr>
          <p:nvPr/>
        </p:nvPicPr>
        <p:blipFill>
          <a:blip r:embed="rId12"/>
          <a:srcRect/>
          <a:stretch>
            <a:fillRect/>
          </a:stretch>
        </p:blipFill>
        <p:spPr bwMode="auto">
          <a:xfrm>
            <a:off x="3714744" y="4214818"/>
            <a:ext cx="1857388" cy="2071702"/>
          </a:xfrm>
          <a:prstGeom prst="rect">
            <a:avLst/>
          </a:prstGeom>
          <a:noFill/>
        </p:spPr>
      </p:pic>
      <p:pic>
        <p:nvPicPr>
          <p:cNvPr id="17" name="Picture 20" descr="https://encrypted-tbn3.gstatic.com/images?q=tbn:ANd9GcSE0XYyRh4yXF60iFnuby2DTaeiJBJUwrlMoK71cckiIAwe-d4JDw"/>
          <p:cNvPicPr>
            <a:picLocks noChangeAspect="1" noChangeArrowheads="1"/>
          </p:cNvPicPr>
          <p:nvPr/>
        </p:nvPicPr>
        <p:blipFill>
          <a:blip r:embed="rId13"/>
          <a:srcRect/>
          <a:stretch>
            <a:fillRect/>
          </a:stretch>
        </p:blipFill>
        <p:spPr bwMode="auto">
          <a:xfrm>
            <a:off x="5500694" y="4214818"/>
            <a:ext cx="1857388" cy="207170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
            <a:ext cx="9144000" cy="69249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457200" indent="-457200"/>
            <a:r>
              <a:rPr lang="id-ID" sz="2400" dirty="0" smtClean="0">
                <a:ln>
                  <a:solidFill>
                    <a:schemeClr val="tx1"/>
                  </a:solidFill>
                </a:ln>
                <a:solidFill>
                  <a:schemeClr val="tx1"/>
                </a:solidFill>
              </a:rPr>
              <a:t>1.  Pengertian cuaca dan iklim </a:t>
            </a:r>
            <a:endParaRPr lang="id-ID" dirty="0" smtClean="0">
              <a:ln>
                <a:solidFill>
                  <a:schemeClr val="tx1"/>
                </a:solidFill>
              </a:ln>
              <a:solidFill>
                <a:schemeClr val="tx1"/>
              </a:solidFill>
            </a:endParaRPr>
          </a:p>
          <a:p>
            <a:pPr algn="just"/>
            <a:r>
              <a:rPr lang="id-ID" sz="2000" dirty="0" smtClean="0">
                <a:ln>
                  <a:solidFill>
                    <a:srgbClr val="C00000"/>
                  </a:solidFill>
                </a:ln>
                <a:solidFill>
                  <a:srgbClr val="C00000"/>
                </a:solidFill>
              </a:rPr>
              <a:t>Cuaca</a:t>
            </a:r>
            <a:r>
              <a:rPr lang="id-ID" sz="2000" dirty="0" smtClean="0">
                <a:ln>
                  <a:solidFill>
                    <a:schemeClr val="tx1"/>
                  </a:solidFill>
                </a:ln>
                <a:solidFill>
                  <a:schemeClr val="tx1"/>
                </a:solidFill>
              </a:rPr>
              <a:t>: yi. kondisi atmosfer (secara fisika) pada suatu tempat di suatu wilayah dalam waktu relatif pendek (jam ke jam dalam 24 jam), misal: mendung,cerah,berawan,hujan</a:t>
            </a:r>
          </a:p>
          <a:p>
            <a:pPr algn="just"/>
            <a:r>
              <a:rPr lang="id-ID" sz="2000" dirty="0" smtClean="0">
                <a:ln>
                  <a:solidFill>
                    <a:schemeClr val="tx1"/>
                  </a:solidFill>
                </a:ln>
                <a:solidFill>
                  <a:schemeClr val="tx1"/>
                </a:solidFill>
              </a:rPr>
              <a:t>Cuaca terjemahan dari meteor (Yunani) artinya kondisi ruang di atas permukaan bumi (cuaca) seperti fenomena optik, udara, gas, dan benda-benda langit</a:t>
            </a:r>
            <a:endParaRPr lang="id-ID" sz="2000" dirty="0" smtClean="0">
              <a:ln>
                <a:solidFill>
                  <a:srgbClr val="C00000"/>
                </a:solidFill>
              </a:ln>
              <a:solidFill>
                <a:srgbClr val="C00000"/>
              </a:solidFill>
            </a:endParaRPr>
          </a:p>
          <a:p>
            <a:endParaRPr lang="id-ID" sz="2000" dirty="0" smtClean="0">
              <a:ln>
                <a:solidFill>
                  <a:srgbClr val="C00000"/>
                </a:solidFill>
              </a:ln>
              <a:solidFill>
                <a:srgbClr val="C00000"/>
              </a:solidFill>
            </a:endParaRPr>
          </a:p>
          <a:p>
            <a:r>
              <a:rPr lang="id-ID" sz="2000" dirty="0" smtClean="0">
                <a:ln>
                  <a:solidFill>
                    <a:srgbClr val="C00000"/>
                  </a:solidFill>
                </a:ln>
                <a:solidFill>
                  <a:srgbClr val="C00000"/>
                </a:solidFill>
              </a:rPr>
              <a:t>Iklim</a:t>
            </a:r>
            <a:r>
              <a:rPr lang="id-ID" sz="2000" dirty="0" smtClean="0">
                <a:ln>
                  <a:solidFill>
                    <a:schemeClr val="tx1"/>
                  </a:solidFill>
                </a:ln>
                <a:solidFill>
                  <a:schemeClr val="tx1"/>
                </a:solidFill>
              </a:rPr>
              <a:t>   : yi. kondisi atmosfer (secara fisika) di suatu wilayah dalam waktu relatif panjang (bulanan dalam setahun atau beberapa tahun) atau  </a:t>
            </a:r>
            <a:r>
              <a:rPr lang="id-ID" sz="2000" dirty="0" smtClean="0">
                <a:ln>
                  <a:solidFill>
                    <a:srgbClr val="C00000"/>
                  </a:solidFill>
                </a:ln>
                <a:solidFill>
                  <a:srgbClr val="C00000"/>
                </a:solidFill>
              </a:rPr>
              <a:t>rerata cuaca dalam wilayah luas</a:t>
            </a:r>
            <a:r>
              <a:rPr lang="id-ID" sz="2000" dirty="0" smtClean="0">
                <a:ln>
                  <a:solidFill>
                    <a:schemeClr val="tx1"/>
                  </a:solidFill>
                </a:ln>
                <a:solidFill>
                  <a:schemeClr val="tx1"/>
                </a:solidFill>
              </a:rPr>
              <a:t>.</a:t>
            </a:r>
          </a:p>
          <a:p>
            <a:pPr algn="just"/>
            <a:r>
              <a:rPr lang="id-ID" sz="2000" dirty="0" smtClean="0">
                <a:ln>
                  <a:solidFill>
                    <a:srgbClr val="C00000"/>
                  </a:solidFill>
                </a:ln>
                <a:solidFill>
                  <a:srgbClr val="C00000"/>
                </a:solidFill>
              </a:rPr>
              <a:t>Sebutan iklim </a:t>
            </a:r>
            <a:r>
              <a:rPr lang="id-ID" sz="2000" dirty="0" smtClean="0">
                <a:ln>
                  <a:solidFill>
                    <a:schemeClr val="tx1"/>
                  </a:solidFill>
                </a:ln>
                <a:solidFill>
                  <a:schemeClr val="tx1"/>
                </a:solidFill>
              </a:rPr>
              <a:t>: kering, basah, salju, tropis, subtrupis, dll)</a:t>
            </a:r>
          </a:p>
          <a:p>
            <a:r>
              <a:rPr lang="id-ID" sz="2000" dirty="0" smtClean="0">
                <a:ln>
                  <a:solidFill>
                    <a:schemeClr val="tx1"/>
                  </a:solidFill>
                </a:ln>
                <a:solidFill>
                  <a:schemeClr val="tx1"/>
                </a:solidFill>
              </a:rPr>
              <a:t>Asal kata  iklim dari climate (Yunani) yang artinya hawa udara  (Ind.), weather (Ing.)</a:t>
            </a:r>
          </a:p>
          <a:p>
            <a:endParaRPr lang="id-ID" sz="2000" dirty="0" smtClean="0">
              <a:ln>
                <a:solidFill>
                  <a:schemeClr val="tx1"/>
                </a:solidFill>
              </a:ln>
              <a:solidFill>
                <a:schemeClr val="tx1"/>
              </a:solidFill>
            </a:endParaRPr>
          </a:p>
          <a:p>
            <a:pPr algn="just"/>
            <a:r>
              <a:rPr lang="id-ID" sz="2000" dirty="0" smtClean="0">
                <a:ln>
                  <a:solidFill>
                    <a:srgbClr val="C00000"/>
                  </a:solidFill>
                </a:ln>
                <a:solidFill>
                  <a:srgbClr val="C00000"/>
                </a:solidFill>
              </a:rPr>
              <a:t>Ilmu cuaca (</a:t>
            </a:r>
            <a:r>
              <a:rPr lang="id-ID" sz="2000" dirty="0" smtClean="0">
                <a:ln>
                  <a:solidFill>
                    <a:srgbClr val="C00000"/>
                  </a:solidFill>
                </a:ln>
                <a:solidFill>
                  <a:srgbClr val="FF0000"/>
                </a:solidFill>
              </a:rPr>
              <a:t>Meteorologi(y) </a:t>
            </a:r>
            <a:r>
              <a:rPr lang="id-ID" sz="2000" b="1" dirty="0" smtClean="0">
                <a:ln>
                  <a:solidFill>
                    <a:schemeClr val="tx1">
                      <a:lumMod val="65000"/>
                      <a:lumOff val="35000"/>
                    </a:schemeClr>
                  </a:solidFill>
                </a:ln>
                <a:solidFill>
                  <a:schemeClr val="tx1">
                    <a:lumMod val="65000"/>
                    <a:lumOff val="35000"/>
                  </a:schemeClr>
                </a:solidFill>
              </a:rPr>
              <a:t>yi. ilmu yang  </a:t>
            </a:r>
            <a:r>
              <a:rPr lang="id-ID" sz="2000" dirty="0" smtClean="0">
                <a:ln>
                  <a:solidFill>
                    <a:schemeClr val="tx1"/>
                  </a:solidFill>
                </a:ln>
                <a:solidFill>
                  <a:schemeClr val="tx1"/>
                </a:solidFill>
              </a:rPr>
              <a:t>membahas tentang sifat-sifat fisika udara atau atmofer. Mempelajari cuaca   menggunakan hukum-hukum alam atau fisika untuk menerangkan dan menafsirkan keadaan atmosfer, misalnya terjadinya angin, hujan, dll.</a:t>
            </a:r>
          </a:p>
          <a:p>
            <a:pPr algn="just"/>
            <a:r>
              <a:rPr lang="id-ID" sz="2000" dirty="0" smtClean="0">
                <a:ln>
                  <a:solidFill>
                    <a:srgbClr val="C00000"/>
                  </a:solidFill>
                </a:ln>
                <a:solidFill>
                  <a:srgbClr val="C00000"/>
                </a:solidFill>
              </a:rPr>
              <a:t>Ilmu iklim (Climatologi(y)  </a:t>
            </a:r>
            <a:r>
              <a:rPr lang="id-ID" sz="2000" dirty="0" smtClean="0">
                <a:ln>
                  <a:solidFill>
                    <a:schemeClr val="tx1"/>
                  </a:solidFill>
                </a:ln>
                <a:solidFill>
                  <a:schemeClr val="tx1"/>
                </a:solidFill>
              </a:rPr>
              <a:t>yi. ilmu yang   membahas dan menafsirkan data  fisika di udara atau atmosfer dalam wilayah yang lebih luas dalam waktu panjang.  Pengamatan unsur iklim suatu wilayah  sebagai standard  diperlukan waktu paling kurang  30 tahun.  </a:t>
            </a:r>
          </a:p>
          <a:p>
            <a:endParaRPr lang="id-ID" sz="2000" dirty="0" smtClean="0">
              <a:ln>
                <a:solidFill>
                  <a:schemeClr val="tx1"/>
                </a:solidFill>
              </a:ln>
              <a:solidFill>
                <a:schemeClr val="tx1"/>
              </a:solidFill>
            </a:endParaRPr>
          </a:p>
          <a:p>
            <a:pPr algn="just"/>
            <a:r>
              <a:rPr lang="id-ID" sz="2000" dirty="0" smtClean="0">
                <a:ln>
                  <a:solidFill>
                    <a:srgbClr val="FF0000"/>
                  </a:solidFill>
                </a:ln>
                <a:solidFill>
                  <a:srgbClr val="C00000"/>
                </a:solidFill>
              </a:rPr>
              <a:t>Klimatologi </a:t>
            </a:r>
            <a:r>
              <a:rPr lang="id-ID" sz="2000" dirty="0" smtClean="0">
                <a:ln>
                  <a:solidFill>
                    <a:schemeClr val="tx1"/>
                  </a:solidFill>
                </a:ln>
                <a:solidFill>
                  <a:schemeClr val="tx1"/>
                </a:solidFill>
              </a:rPr>
              <a:t>disebut juga ilmu tentang atmosfer (Rumney, 1968).  Dalam klimatologi  juga membahas tentang kondisi ekstrim unsur cuaca seperti  suhu maksimum dan minimum dsb.   Membahas kondisi ekstrim ini justru penting karena dapat menilai  dampak buruk pada tanaman (pertanian),  penerbangan , pelayaran, dsb.</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7108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buFont typeface="Wingdings" pitchFamily="2" charset="2"/>
              <a:buChar char="§"/>
            </a:pPr>
            <a:r>
              <a:rPr lang="id-ID" sz="2400" dirty="0" smtClean="0">
                <a:ln>
                  <a:solidFill>
                    <a:schemeClr val="tx1"/>
                  </a:solidFill>
                </a:ln>
                <a:solidFill>
                  <a:schemeClr val="tx1"/>
                </a:solidFill>
              </a:rPr>
              <a:t> Perbedaan  dan persamaan meteorology dan climatology</a:t>
            </a: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endParaRPr lang="id-ID" dirty="0" smtClean="0">
              <a:ln>
                <a:solidFill>
                  <a:schemeClr val="tx1"/>
                </a:solidFill>
              </a:ln>
              <a:solidFill>
                <a:schemeClr val="tx1"/>
              </a:solidFill>
            </a:endParaRPr>
          </a:p>
          <a:p>
            <a:r>
              <a:rPr lang="id-ID" dirty="0" smtClean="0"/>
              <a:t>  </a:t>
            </a:r>
          </a:p>
          <a:p>
            <a:endParaRPr lang="id-ID" dirty="0" smtClean="0"/>
          </a:p>
          <a:p>
            <a:endParaRPr lang="id-ID" dirty="0" smtClean="0"/>
          </a:p>
          <a:p>
            <a:pPr marL="342900" indent="-342900" algn="just"/>
            <a:endParaRPr lang="id-ID" sz="2000" b="1" dirty="0" smtClean="0"/>
          </a:p>
          <a:p>
            <a:pPr marL="457200" indent="-457200" algn="just"/>
            <a:r>
              <a:rPr lang="id-ID" sz="2400" b="1" dirty="0" smtClean="0"/>
              <a:t>2. Penyebab, Proses dan mekanisme  pembentukan cuaca dan iklim </a:t>
            </a:r>
          </a:p>
          <a:p>
            <a:pPr algn="just">
              <a:buAutoNum type="alphaLcPeriod"/>
            </a:pPr>
            <a:r>
              <a:rPr lang="id-ID" sz="2400" b="1" dirty="0" smtClean="0"/>
              <a:t>  Penyebab pembentukan cuaca dan iklim</a:t>
            </a:r>
          </a:p>
          <a:p>
            <a:pPr algn="just">
              <a:buFont typeface="Wingdings" pitchFamily="2" charset="2"/>
              <a:buChar char="§"/>
            </a:pPr>
            <a:r>
              <a:rPr lang="id-ID" sz="2400" b="1" dirty="0" smtClean="0"/>
              <a:t>   </a:t>
            </a:r>
            <a:r>
              <a:rPr lang="id-ID" sz="2400" b="1" dirty="0" smtClean="0">
                <a:solidFill>
                  <a:srgbClr val="FF0000"/>
                </a:solidFill>
              </a:rPr>
              <a:t>Radiasi surya,  </a:t>
            </a:r>
            <a:r>
              <a:rPr lang="id-ID" sz="2400" b="1" dirty="0" smtClean="0"/>
              <a:t> penyebab </a:t>
            </a:r>
            <a:r>
              <a:rPr lang="id-ID" sz="2400" b="1" dirty="0" smtClean="0">
                <a:solidFill>
                  <a:srgbClr val="FF0000"/>
                </a:solidFill>
              </a:rPr>
              <a:t>primer</a:t>
            </a:r>
            <a:r>
              <a:rPr lang="id-ID" sz="2400" b="1" dirty="0" smtClean="0"/>
              <a:t>  tersedianya energi matahari </a:t>
            </a:r>
          </a:p>
          <a:p>
            <a:pPr algn="just">
              <a:buFont typeface="Wingdings" pitchFamily="2" charset="2"/>
              <a:buChar char="§"/>
            </a:pPr>
            <a:r>
              <a:rPr lang="id-ID" sz="2400" b="1" dirty="0" smtClean="0"/>
              <a:t>  </a:t>
            </a:r>
            <a:r>
              <a:rPr lang="id-ID" sz="2400" b="1" dirty="0" smtClean="0">
                <a:solidFill>
                  <a:srgbClr val="C00000"/>
                </a:solidFill>
              </a:rPr>
              <a:t>Rotasi</a:t>
            </a:r>
            <a:r>
              <a:rPr lang="id-ID" sz="2400" dirty="0" smtClean="0">
                <a:solidFill>
                  <a:srgbClr val="C00000"/>
                </a:solidFill>
              </a:rPr>
              <a:t> </a:t>
            </a:r>
            <a:r>
              <a:rPr lang="id-ID" sz="2400" b="1" dirty="0" smtClean="0">
                <a:solidFill>
                  <a:srgbClr val="C00000"/>
                </a:solidFill>
              </a:rPr>
              <a:t>bumi</a:t>
            </a:r>
            <a:r>
              <a:rPr lang="id-ID" sz="2400" dirty="0" smtClean="0">
                <a:solidFill>
                  <a:srgbClr val="C00000"/>
                </a:solidFill>
              </a:rPr>
              <a:t> </a:t>
            </a:r>
            <a:r>
              <a:rPr lang="id-ID" sz="2400" b="1" dirty="0" smtClean="0"/>
              <a:t> : terjadiperubahan siang dan malam, </a:t>
            </a:r>
            <a:r>
              <a:rPr lang="id-ID" sz="2400" b="1" dirty="0" smtClean="0">
                <a:solidFill>
                  <a:srgbClr val="FF0000"/>
                </a:solidFill>
              </a:rPr>
              <a:t>revolusi bumi </a:t>
            </a:r>
            <a:r>
              <a:rPr lang="id-ID" sz="2400" b="1" dirty="0" smtClean="0"/>
              <a:t>:</a:t>
            </a:r>
          </a:p>
          <a:p>
            <a:pPr algn="just"/>
            <a:r>
              <a:rPr lang="id-ID" sz="2400" b="1" dirty="0" smtClean="0"/>
              <a:t>    terjadi perubahan musim  penyebab </a:t>
            </a:r>
            <a:r>
              <a:rPr lang="id-ID" sz="2400" b="1" dirty="0" smtClean="0">
                <a:solidFill>
                  <a:srgbClr val="FF0000"/>
                </a:solidFill>
              </a:rPr>
              <a:t>sekunder.</a:t>
            </a:r>
          </a:p>
        </p:txBody>
      </p:sp>
      <p:graphicFrame>
        <p:nvGraphicFramePr>
          <p:cNvPr id="3" name="Table 2"/>
          <p:cNvGraphicFramePr>
            <a:graphicFrameLocks noGrp="1"/>
          </p:cNvGraphicFramePr>
          <p:nvPr/>
        </p:nvGraphicFramePr>
        <p:xfrm>
          <a:off x="0" y="571480"/>
          <a:ext cx="9144000" cy="4107184"/>
        </p:xfrm>
        <a:graphic>
          <a:graphicData uri="http://schemas.openxmlformats.org/drawingml/2006/table">
            <a:tbl>
              <a:tblPr firstRow="1" bandRow="1"/>
              <a:tblGrid>
                <a:gridCol w="1798820"/>
                <a:gridCol w="4687949"/>
                <a:gridCol w="2657231"/>
              </a:tblGrid>
              <a:tr h="571504">
                <a:tc>
                  <a:txBody>
                    <a:bodyPr/>
                    <a:lstStyle/>
                    <a:p>
                      <a:r>
                        <a:rPr lang="id-ID" sz="2000" b="1" dirty="0" smtClean="0"/>
                        <a:t>Ilmu</a:t>
                      </a:r>
                      <a:r>
                        <a:rPr lang="id-ID" sz="2000" b="1" baseline="0" dirty="0" smtClean="0"/>
                        <a:t> Atmosfer </a:t>
                      </a:r>
                      <a:endParaRPr lang="id-ID" sz="2000" b="1" dirty="0"/>
                    </a:p>
                  </a:txBody>
                  <a:tcPr/>
                </a:tc>
                <a:tc>
                  <a:txBody>
                    <a:bodyPr/>
                    <a:lstStyle/>
                    <a:p>
                      <a:pPr algn="ctr"/>
                      <a:r>
                        <a:rPr lang="id-ID" sz="2000" b="1" dirty="0" smtClean="0"/>
                        <a:t>Pebedaan </a:t>
                      </a:r>
                      <a:endParaRPr lang="id-ID" sz="2000" b="1" dirty="0"/>
                    </a:p>
                  </a:txBody>
                  <a:tcPr/>
                </a:tc>
                <a:tc>
                  <a:txBody>
                    <a:bodyPr/>
                    <a:lstStyle/>
                    <a:p>
                      <a:pPr algn="ctr"/>
                      <a:r>
                        <a:rPr lang="id-ID" sz="2000" b="1" dirty="0" smtClean="0"/>
                        <a:t>Persamaan  </a:t>
                      </a:r>
                      <a:endParaRPr lang="id-ID" sz="2000" b="1" dirty="0"/>
                    </a:p>
                  </a:txBody>
                  <a:tcPr/>
                </a:tc>
              </a:tr>
              <a:tr h="937264">
                <a:tc>
                  <a:txBody>
                    <a:bodyPr/>
                    <a:lstStyle/>
                    <a:p>
                      <a:r>
                        <a:rPr lang="id-ID" sz="2000" b="1" dirty="0" smtClean="0"/>
                        <a:t>Meteorology</a:t>
                      </a:r>
                      <a:endParaRPr lang="id-ID" sz="2000" b="1" dirty="0"/>
                    </a:p>
                  </a:txBody>
                  <a:tcPr/>
                </a:tc>
                <a:tc>
                  <a:txBody>
                    <a:bodyPr/>
                    <a:lstStyle/>
                    <a:p>
                      <a:pPr algn="just"/>
                      <a:r>
                        <a:rPr lang="id-ID" sz="2000" b="1" dirty="0" smtClean="0"/>
                        <a:t>-waktu </a:t>
                      </a:r>
                      <a:r>
                        <a:rPr lang="id-ID" sz="2000" b="1" baseline="0" dirty="0" smtClean="0"/>
                        <a:t> pengamatan</a:t>
                      </a:r>
                      <a:r>
                        <a:rPr lang="id-ID" sz="2000" b="1" dirty="0" smtClean="0"/>
                        <a:t> pendek (jaaman </a:t>
                      </a:r>
                    </a:p>
                    <a:p>
                      <a:pPr algn="just"/>
                      <a:r>
                        <a:rPr lang="id-ID" sz="2000" b="1" dirty="0" smtClean="0"/>
                        <a:t>  dalam</a:t>
                      </a:r>
                      <a:r>
                        <a:rPr lang="id-ID" sz="2000" b="1" baseline="0" dirty="0" smtClean="0"/>
                        <a:t> </a:t>
                      </a:r>
                      <a:r>
                        <a:rPr lang="id-ID" sz="2000" b="1" dirty="0" smtClean="0"/>
                        <a:t>24 jam )</a:t>
                      </a:r>
                    </a:p>
                    <a:p>
                      <a:r>
                        <a:rPr lang="id-ID" sz="2000" b="1" dirty="0" smtClean="0"/>
                        <a:t>-wilayah kajiannya relatif  sempit</a:t>
                      </a:r>
                    </a:p>
                    <a:p>
                      <a:pPr algn="just">
                        <a:buFontTx/>
                        <a:buChar char="-"/>
                      </a:pPr>
                      <a:r>
                        <a:rPr lang="id-ID" sz="2000" b="1" dirty="0" smtClean="0"/>
                        <a:t>Ilmu pendukunya</a:t>
                      </a:r>
                      <a:r>
                        <a:rPr lang="id-ID" sz="2000" b="1" baseline="0" dirty="0" smtClean="0"/>
                        <a:t>  </a:t>
                      </a:r>
                      <a:r>
                        <a:rPr lang="id-ID" sz="2000" b="1" dirty="0" smtClean="0"/>
                        <a:t>statistik deskrip</a:t>
                      </a:r>
                    </a:p>
                    <a:p>
                      <a:pPr>
                        <a:buFontTx/>
                        <a:buChar char="-"/>
                      </a:pPr>
                      <a:r>
                        <a:rPr lang="id-ID" sz="2000" b="1" baseline="0" dirty="0" smtClean="0"/>
                        <a:t> lebih menekankan proses</a:t>
                      </a:r>
                      <a:endParaRPr lang="id-ID" sz="2000" b="1" dirty="0">
                        <a:solidFill>
                          <a:schemeClr val="tx1"/>
                        </a:solidFill>
                      </a:endParaRPr>
                    </a:p>
                  </a:txBody>
                  <a:tcPr/>
                </a:tc>
                <a:tc>
                  <a:txBody>
                    <a:bodyPr/>
                    <a:lstStyle/>
                    <a:p>
                      <a:pPr>
                        <a:buFontTx/>
                        <a:buNone/>
                      </a:pPr>
                      <a:r>
                        <a:rPr lang="id-ID" sz="2000" b="1" dirty="0" smtClean="0"/>
                        <a:t>- kajiannya atmosfer</a:t>
                      </a:r>
                    </a:p>
                    <a:p>
                      <a:pPr>
                        <a:buFontTx/>
                        <a:buNone/>
                      </a:pPr>
                      <a:r>
                        <a:rPr lang="id-ID" sz="2000" b="1" dirty="0" smtClean="0"/>
                        <a:t>-</a:t>
                      </a:r>
                      <a:r>
                        <a:rPr lang="id-ID" sz="2000" b="1" baseline="0" dirty="0" smtClean="0"/>
                        <a:t> </a:t>
                      </a:r>
                      <a:r>
                        <a:rPr lang="id-ID" sz="2000" b="1" dirty="0" smtClean="0"/>
                        <a:t>Ilmu utama</a:t>
                      </a:r>
                      <a:r>
                        <a:rPr lang="id-ID" sz="2000" b="1" baseline="0" dirty="0" smtClean="0"/>
                        <a:t> fisika,</a:t>
                      </a:r>
                      <a:endParaRPr lang="id-ID" sz="2000" b="1" dirty="0" smtClean="0"/>
                    </a:p>
                    <a:p>
                      <a:pPr>
                        <a:buFontTx/>
                        <a:buNone/>
                      </a:pPr>
                      <a:r>
                        <a:rPr lang="id-ID" sz="2000" b="1" baseline="0" dirty="0" smtClean="0"/>
                        <a:t>   </a:t>
                      </a:r>
                      <a:r>
                        <a:rPr lang="id-ID" sz="2000" b="1" dirty="0" smtClean="0"/>
                        <a:t>matematika </a:t>
                      </a:r>
                      <a:endParaRPr lang="id-ID" sz="2000" b="1" dirty="0">
                        <a:solidFill>
                          <a:schemeClr val="tx1"/>
                        </a:solidFill>
                      </a:endParaRPr>
                    </a:p>
                  </a:txBody>
                  <a:tcPr/>
                </a:tc>
              </a:tr>
              <a:tr h="937264">
                <a:tc>
                  <a:txBody>
                    <a:bodyPr/>
                    <a:lstStyle/>
                    <a:p>
                      <a:r>
                        <a:rPr lang="id-ID" sz="2000" b="1" dirty="0" smtClean="0"/>
                        <a:t>Climatology</a:t>
                      </a:r>
                      <a:endParaRPr lang="id-ID" sz="2000" b="1" dirty="0"/>
                    </a:p>
                  </a:txBody>
                  <a:tcPr/>
                </a:tc>
                <a:tc>
                  <a:txBody>
                    <a:bodyPr/>
                    <a:lstStyle/>
                    <a:p>
                      <a:pPr algn="just"/>
                      <a:r>
                        <a:rPr lang="id-ID" sz="2000" b="1" dirty="0" smtClean="0"/>
                        <a:t>-waktu</a:t>
                      </a:r>
                      <a:r>
                        <a:rPr lang="id-ID" sz="2000" b="1" baseline="0" dirty="0" smtClean="0"/>
                        <a:t> pengamatan panjang</a:t>
                      </a:r>
                      <a:r>
                        <a:rPr lang="id-ID" sz="2000" b="1" dirty="0" smtClean="0"/>
                        <a:t> (bulanan, </a:t>
                      </a:r>
                    </a:p>
                    <a:p>
                      <a:pPr algn="just"/>
                      <a:r>
                        <a:rPr lang="id-ID" sz="2000" b="1" dirty="0" smtClean="0"/>
                        <a:t>  tahunan)</a:t>
                      </a:r>
                    </a:p>
                    <a:p>
                      <a:r>
                        <a:rPr lang="id-ID" sz="2000" b="1" dirty="0" smtClean="0"/>
                        <a:t>-wilayah</a:t>
                      </a:r>
                      <a:r>
                        <a:rPr lang="id-ID" sz="2000" b="1" baseline="0" dirty="0" smtClean="0"/>
                        <a:t> kajiannya relatif  luas</a:t>
                      </a:r>
                    </a:p>
                    <a:p>
                      <a:pPr algn="just">
                        <a:buFontTx/>
                        <a:buChar char="-"/>
                      </a:pPr>
                      <a:r>
                        <a:rPr lang="id-ID" sz="2000" b="1" baseline="0" dirty="0" smtClean="0"/>
                        <a:t>Ilmu  pendukungnya  geografi,  statistik </a:t>
                      </a:r>
                    </a:p>
                    <a:p>
                      <a:pPr algn="just">
                        <a:buFontTx/>
                        <a:buNone/>
                      </a:pPr>
                      <a:r>
                        <a:rPr lang="id-ID" sz="2000" b="1" baseline="0" dirty="0" smtClean="0"/>
                        <a:t>  analisis</a:t>
                      </a:r>
                    </a:p>
                    <a:p>
                      <a:pPr>
                        <a:buFontTx/>
                        <a:buChar char="-"/>
                      </a:pPr>
                      <a:r>
                        <a:rPr lang="id-ID" sz="2000" b="1" baseline="0" dirty="0" smtClean="0"/>
                        <a:t> lebih menekankan hasil </a:t>
                      </a:r>
                      <a:endParaRPr lang="id-ID" sz="2000" b="1" dirty="0">
                        <a:solidFill>
                          <a:srgbClr val="000000"/>
                        </a:solidFill>
                      </a:endParaRPr>
                    </a:p>
                  </a:txBody>
                  <a:tcPr/>
                </a:tc>
                <a:tc>
                  <a:txBody>
                    <a:bodyPr/>
                    <a:lstStyle/>
                    <a:p>
                      <a:pPr>
                        <a:buFontTx/>
                        <a:buNone/>
                      </a:pPr>
                      <a:r>
                        <a:rPr lang="id-ID" sz="2000" b="1" dirty="0" smtClean="0"/>
                        <a:t>- kajiannya atmosfer</a:t>
                      </a:r>
                    </a:p>
                    <a:p>
                      <a:pPr>
                        <a:buFontTx/>
                        <a:buNone/>
                      </a:pPr>
                      <a:r>
                        <a:rPr lang="id-ID" sz="2000" b="1" dirty="0" smtClean="0"/>
                        <a:t>-</a:t>
                      </a:r>
                      <a:r>
                        <a:rPr lang="id-ID" sz="2000" b="1" baseline="0" dirty="0" smtClean="0"/>
                        <a:t> </a:t>
                      </a:r>
                      <a:r>
                        <a:rPr lang="id-ID" sz="2000" b="1" dirty="0" smtClean="0"/>
                        <a:t>Ilmu utama</a:t>
                      </a:r>
                      <a:r>
                        <a:rPr lang="id-ID" sz="2000" b="1" baseline="0" dirty="0" smtClean="0"/>
                        <a:t> fisika,</a:t>
                      </a:r>
                      <a:endParaRPr lang="id-ID" sz="2000" b="1" dirty="0" smtClean="0"/>
                    </a:p>
                    <a:p>
                      <a:pPr>
                        <a:buFontTx/>
                        <a:buNone/>
                      </a:pPr>
                      <a:r>
                        <a:rPr lang="id-ID" sz="2000" b="1" baseline="0" dirty="0" smtClean="0"/>
                        <a:t>   </a:t>
                      </a:r>
                      <a:r>
                        <a:rPr lang="id-ID" sz="2000" b="1" dirty="0" smtClean="0"/>
                        <a:t>matematika </a:t>
                      </a:r>
                      <a:endParaRPr lang="id-ID"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id-ID" sz="2000" b="1"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id-ID" sz="2000" b="1" dirty="0" smtClean="0"/>
                    </a:p>
                    <a:p>
                      <a:endParaRPr lang="id-ID" sz="2000" b="1"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6740307"/>
          </a:xfrm>
          <a:prstGeom prst="rect">
            <a:avLst/>
          </a:prstGeom>
        </p:spPr>
        <p:txBody>
          <a:bodyPr wrap="square">
            <a:spAutoFit/>
          </a:bodyPr>
          <a:lstStyle/>
          <a:p>
            <a:pPr algn="just">
              <a:buFont typeface="Wingdings" pitchFamily="2" charset="2"/>
              <a:buChar char="§"/>
            </a:pPr>
            <a:r>
              <a:rPr lang="id-ID" sz="2000" b="1" dirty="0" smtClean="0">
                <a:solidFill>
                  <a:srgbClr val="C00000"/>
                </a:solidFill>
              </a:rPr>
              <a:t>  </a:t>
            </a:r>
            <a:r>
              <a:rPr lang="id-ID" sz="2400" b="1" dirty="0" smtClean="0">
                <a:solidFill>
                  <a:srgbClr val="C00000"/>
                </a:solidFill>
              </a:rPr>
              <a:t>Revolusi bumi </a:t>
            </a:r>
            <a:r>
              <a:rPr lang="id-ID" sz="2400" b="1" dirty="0" smtClean="0"/>
              <a:t>( </a:t>
            </a:r>
            <a:r>
              <a:rPr lang="id-ID" sz="2400" b="1" i="1" dirty="0" smtClean="0"/>
              <a:t>bumi mengelilingi matahari</a:t>
            </a:r>
            <a:r>
              <a:rPr lang="id-ID" sz="2400" b="1" dirty="0" smtClean="0"/>
              <a:t>), penyebab </a:t>
            </a:r>
            <a:r>
              <a:rPr lang="id-ID" sz="2400" b="1" dirty="0" smtClean="0">
                <a:solidFill>
                  <a:srgbClr val="FF0000"/>
                </a:solidFill>
              </a:rPr>
              <a:t>sekunder</a:t>
            </a:r>
            <a:r>
              <a:rPr lang="id-ID" sz="2400" b="1" dirty="0" smtClean="0"/>
              <a:t>. Perubahan llintasan   matahari secara dinamis berubah pada lintang bumi </a:t>
            </a:r>
            <a:r>
              <a:rPr lang="id-ID" sz="2400" b="1" smtClean="0"/>
              <a:t>utara-selatan dari hari</a:t>
            </a:r>
            <a:r>
              <a:rPr lang="id-ID" sz="2400" b="1" dirty="0" smtClean="0"/>
              <a:t>, minggu, bulan</a:t>
            </a:r>
            <a:r>
              <a:rPr lang="id-ID" sz="2400" b="1" smtClean="0"/>
              <a:t>,   </a:t>
            </a:r>
            <a:r>
              <a:rPr lang="id-ID" sz="2400" b="1" dirty="0" smtClean="0"/>
              <a:t>dalam setahun</a:t>
            </a:r>
          </a:p>
          <a:p>
            <a:pPr algn="just"/>
            <a:endParaRPr lang="id-ID" sz="2400" b="1" dirty="0" smtClean="0"/>
          </a:p>
          <a:p>
            <a:pPr algn="just"/>
            <a:r>
              <a:rPr lang="id-ID" sz="2400" b="1" dirty="0" smtClean="0"/>
              <a:t>Kedua macam pergerakan ini berpengaruh terhadap </a:t>
            </a:r>
            <a:r>
              <a:rPr lang="id-ID" sz="2400" b="1" dirty="0" smtClean="0">
                <a:solidFill>
                  <a:srgbClr val="FF0000"/>
                </a:solidFill>
              </a:rPr>
              <a:t>jumlah radiadsi matahari</a:t>
            </a:r>
            <a:r>
              <a:rPr lang="id-ID" sz="2400" b="1" dirty="0" smtClean="0"/>
              <a:t> yang diterima disetiap titik, wilayah di  permukaan bumi, dari jam ke jam siang dan malam dalam sehari, dari hari ke hari, minggu, bulan ke bulan dalam setahun sebagai </a:t>
            </a:r>
            <a:r>
              <a:rPr lang="id-ID" sz="2400" b="1" dirty="0" smtClean="0">
                <a:solidFill>
                  <a:srgbClr val="C00000"/>
                </a:solidFill>
              </a:rPr>
              <a:t>pemicu</a:t>
            </a:r>
            <a:r>
              <a:rPr lang="id-ID" sz="2400" b="1" dirty="0" smtClean="0"/>
              <a:t> perubahan suhu,  tekanan udara, dll sehingga terjadi  perubahan cuaca dan iklim</a:t>
            </a:r>
          </a:p>
          <a:p>
            <a:pPr algn="just"/>
            <a:endParaRPr lang="id-ID" sz="2400" b="1" dirty="0" smtClean="0"/>
          </a:p>
          <a:p>
            <a:pPr marL="457200" indent="-457200" algn="just"/>
            <a:r>
              <a:rPr lang="id-ID" sz="2400" b="1" dirty="0" smtClean="0"/>
              <a:t>b. </a:t>
            </a:r>
            <a:r>
              <a:rPr lang="en-US" sz="2400" b="1" dirty="0" err="1" smtClean="0"/>
              <a:t>Proses</a:t>
            </a:r>
            <a:r>
              <a:rPr lang="id-ID" sz="2400" b="1" dirty="0" smtClean="0"/>
              <a:t>  pembentukan cuaca dan iklim </a:t>
            </a:r>
          </a:p>
          <a:p>
            <a:pPr algn="just"/>
            <a:r>
              <a:rPr lang="id-ID" sz="2400" b="1" dirty="0" smtClean="0"/>
              <a:t>Pembentukan cuaca dan iklim diawali dari penyerapan radiasi surya oleh bumi, radiasi yang diserap sebagian dikembalikan ke atmosfer untuk mengaktifkan molekul-molekul gas di atmosfer. Perubahan sudut datang dari radiasi surya di suatu tempat   dipermukaan bumi setiap jam dalam sehari (akibat rotasi bumi), setiap hari, minggu, bulan dalam  setahun (akibat revolusi) menyebabkan perubahan jumlah energi  surya yang diterima oleh  bumi. Lanjut.....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3458"/>
            <a:ext cx="9144000" cy="6740307"/>
          </a:xfrm>
          <a:prstGeom prst="rect">
            <a:avLst/>
          </a:prstGeom>
        </p:spPr>
        <p:txBody>
          <a:bodyPr wrap="square">
            <a:spAutoFit/>
          </a:bodyPr>
          <a:lstStyle/>
          <a:p>
            <a:pPr algn="just"/>
            <a:r>
              <a:rPr lang="id-ID" sz="2400" b="1" dirty="0" smtClean="0"/>
              <a:t>Akibatnya terjadi perubahan kondisi fisika atmosfer harian </a:t>
            </a:r>
            <a:r>
              <a:rPr lang="id-ID" sz="2400" b="1" dirty="0" smtClean="0">
                <a:solidFill>
                  <a:srgbClr val="FF0000"/>
                </a:solidFill>
              </a:rPr>
              <a:t>(diurnal) </a:t>
            </a:r>
            <a:r>
              <a:rPr lang="id-ID" sz="2400" b="1" dirty="0" smtClean="0"/>
              <a:t>disebut </a:t>
            </a:r>
            <a:r>
              <a:rPr lang="id-ID" sz="2400" b="1" dirty="0" smtClean="0">
                <a:solidFill>
                  <a:srgbClr val="FF0000"/>
                </a:solidFill>
              </a:rPr>
              <a:t>cuaca</a:t>
            </a:r>
            <a:r>
              <a:rPr lang="id-ID" sz="2400" b="1" dirty="0" smtClean="0"/>
              <a:t> , perubahan bulan dan tahun disebut </a:t>
            </a:r>
            <a:r>
              <a:rPr lang="id-ID" sz="2400" b="1" dirty="0" smtClean="0">
                <a:solidFill>
                  <a:srgbClr val="FF0000"/>
                </a:solidFill>
              </a:rPr>
              <a:t>iklim</a:t>
            </a:r>
            <a:r>
              <a:rPr lang="id-ID" sz="2400" b="1" dirty="0" smtClean="0"/>
              <a:t>.  Perubahan tersebut antara lain : pemanasan dan pendinginanan udara, peningkatan dan penurunan tekanan udara,  gerakan  udara vertikal  dan horizontal (angin), penguapan dan kondensasi, pembentukan awan, presipitasi (hujan, saljudsb.),  kelembaban dan kekeringan, dsb.</a:t>
            </a:r>
          </a:p>
          <a:p>
            <a:pPr algn="just"/>
            <a:endParaRPr lang="id-ID" sz="2400" b="1" dirty="0" smtClean="0"/>
          </a:p>
          <a:p>
            <a:pPr marL="342900" indent="-342900" algn="just"/>
            <a:r>
              <a:rPr lang="id-ID" sz="2400" b="1" dirty="0" smtClean="0"/>
              <a:t>c. Mekanisme pembentukan cuaca dan iklim</a:t>
            </a:r>
          </a:p>
          <a:p>
            <a:pPr algn="just"/>
            <a:r>
              <a:rPr lang="id-ID" sz="2400" b="1" dirty="0" smtClean="0"/>
              <a:t>Aktifitas iklim dikendalikan oleh </a:t>
            </a:r>
            <a:r>
              <a:rPr lang="id-ID" sz="2400" b="1" dirty="0" smtClean="0">
                <a:solidFill>
                  <a:srgbClr val="FF0000"/>
                </a:solidFill>
              </a:rPr>
              <a:t>faktor lingkungan yang  bersifat tetap </a:t>
            </a:r>
            <a:r>
              <a:rPr lang="id-ID" sz="2400" b="1" dirty="0" smtClean="0"/>
              <a:t>disebut </a:t>
            </a:r>
            <a:r>
              <a:rPr lang="id-ID" sz="2400" b="1" dirty="0" smtClean="0">
                <a:solidFill>
                  <a:srgbClr val="FF0000"/>
                </a:solidFill>
              </a:rPr>
              <a:t>faktor iklim </a:t>
            </a:r>
            <a:r>
              <a:rPr lang="id-ID" sz="2400" b="1" dirty="0" smtClean="0"/>
              <a:t>seperti: tinggi tempat di atas permukaan laut (altitude), lintang bumi (latitude), daratan dan lautan, dll.  </a:t>
            </a:r>
            <a:r>
              <a:rPr lang="id-ID" sz="2400" b="1" dirty="0" smtClean="0">
                <a:solidFill>
                  <a:srgbClr val="FF0000"/>
                </a:solidFill>
              </a:rPr>
              <a:t>Unsur iklim  </a:t>
            </a:r>
            <a:r>
              <a:rPr lang="id-ID" sz="2400" b="1" dirty="0" smtClean="0"/>
              <a:t>ada yang bersifat sebagai </a:t>
            </a:r>
            <a:r>
              <a:rPr lang="id-ID" sz="2400" b="1" dirty="0" smtClean="0">
                <a:solidFill>
                  <a:srgbClr val="FF0000"/>
                </a:solidFill>
              </a:rPr>
              <a:t>faktor iklim</a:t>
            </a:r>
            <a:r>
              <a:rPr lang="id-ID" sz="2400" b="1" dirty="0" smtClean="0"/>
              <a:t>, karena  dia sebagai pengendali unsur cuaca yang lain seperti :  </a:t>
            </a:r>
            <a:r>
              <a:rPr lang="id-ID" sz="2400" b="1" dirty="0" smtClean="0">
                <a:solidFill>
                  <a:srgbClr val="FF0000"/>
                </a:solidFill>
              </a:rPr>
              <a:t>radiasi, suhu, tekanan, angin  </a:t>
            </a:r>
          </a:p>
          <a:p>
            <a:pPr algn="just"/>
            <a:endParaRPr lang="id-ID" sz="2400" b="1" dirty="0" smtClean="0">
              <a:solidFill>
                <a:srgbClr val="FF0000"/>
              </a:solidFill>
            </a:endParaRPr>
          </a:p>
          <a:p>
            <a:pPr algn="just"/>
            <a:endParaRPr lang="id-ID" sz="2400" b="1" dirty="0" smtClean="0">
              <a:solidFill>
                <a:srgbClr val="FF0000"/>
              </a:solidFill>
            </a:endParaRPr>
          </a:p>
          <a:p>
            <a:pPr algn="just"/>
            <a:endParaRPr lang="id-ID" sz="2400" b="1" dirty="0" smtClean="0">
              <a:solidFill>
                <a:srgbClr val="FF0000"/>
              </a:solidFill>
            </a:endParaRPr>
          </a:p>
          <a:p>
            <a:pPr algn="just"/>
            <a:endParaRPr lang="id-ID" sz="2400" b="1" dirty="0" smtClean="0">
              <a:solidFill>
                <a:srgbClr val="FF0000"/>
              </a:solidFill>
            </a:endParaRPr>
          </a:p>
          <a:p>
            <a:pPr algn="just"/>
            <a:endParaRPr lang="id-ID" sz="2400" b="1" dirty="0" smtClean="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3815</TotalTime>
  <Words>2386</Words>
  <Application>Microsoft Office PowerPoint</Application>
  <PresentationFormat>On-screen Show (4:3)</PresentationFormat>
  <Paragraphs>408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Agroklimtologi oleh: Ir. Busri Saleh, MS</dc:title>
  <dc:creator>ACER</dc:creator>
  <cp:lastModifiedBy>NANA</cp:lastModifiedBy>
  <cp:revision>709</cp:revision>
  <dcterms:created xsi:type="dcterms:W3CDTF">2010-12-02T05:14:01Z</dcterms:created>
  <dcterms:modified xsi:type="dcterms:W3CDTF">2016-02-09T02:31:02Z</dcterms:modified>
</cp:coreProperties>
</file>